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55" r:id="rId5"/>
  </p:sldMasterIdLst>
  <p:notesMasterIdLst>
    <p:notesMasterId r:id="rId103"/>
  </p:notesMasterIdLst>
  <p:sldIdLst>
    <p:sldId id="546" r:id="rId6"/>
    <p:sldId id="652" r:id="rId7"/>
    <p:sldId id="662" r:id="rId8"/>
    <p:sldId id="604" r:id="rId9"/>
    <p:sldId id="620" r:id="rId10"/>
    <p:sldId id="644" r:id="rId11"/>
    <p:sldId id="584" r:id="rId12"/>
    <p:sldId id="630" r:id="rId13"/>
    <p:sldId id="580" r:id="rId14"/>
    <p:sldId id="629" r:id="rId15"/>
    <p:sldId id="291" r:id="rId16"/>
    <p:sldId id="582" r:id="rId17"/>
    <p:sldId id="583" r:id="rId18"/>
    <p:sldId id="560" r:id="rId19"/>
    <p:sldId id="636" r:id="rId20"/>
    <p:sldId id="581" r:id="rId21"/>
    <p:sldId id="595" r:id="rId22"/>
    <p:sldId id="589" r:id="rId23"/>
    <p:sldId id="587" r:id="rId24"/>
    <p:sldId id="596" r:id="rId25"/>
    <p:sldId id="579" r:id="rId26"/>
    <p:sldId id="606" r:id="rId27"/>
    <p:sldId id="594" r:id="rId28"/>
    <p:sldId id="593" r:id="rId29"/>
    <p:sldId id="597" r:id="rId30"/>
    <p:sldId id="672" r:id="rId31"/>
    <p:sldId id="673" r:id="rId32"/>
    <p:sldId id="675" r:id="rId33"/>
    <p:sldId id="676" r:id="rId34"/>
    <p:sldId id="608" r:id="rId35"/>
    <p:sldId id="677" r:id="rId36"/>
    <p:sldId id="679" r:id="rId37"/>
    <p:sldId id="680" r:id="rId38"/>
    <p:sldId id="681" r:id="rId39"/>
    <p:sldId id="678" r:id="rId40"/>
    <p:sldId id="591" r:id="rId41"/>
    <p:sldId id="586" r:id="rId42"/>
    <p:sldId id="590" r:id="rId43"/>
    <p:sldId id="588" r:id="rId44"/>
    <p:sldId id="601" r:id="rId45"/>
    <p:sldId id="658" r:id="rId46"/>
    <p:sldId id="602" r:id="rId47"/>
    <p:sldId id="598" r:id="rId48"/>
    <p:sldId id="663" r:id="rId49"/>
    <p:sldId id="664" r:id="rId50"/>
    <p:sldId id="653" r:id="rId51"/>
    <p:sldId id="665" r:id="rId52"/>
    <p:sldId id="648" r:id="rId53"/>
    <p:sldId id="661" r:id="rId54"/>
    <p:sldId id="651" r:id="rId55"/>
    <p:sldId id="650" r:id="rId56"/>
    <p:sldId id="649" r:id="rId57"/>
    <p:sldId id="655" r:id="rId58"/>
    <p:sldId id="599" r:id="rId59"/>
    <p:sldId id="667" r:id="rId60"/>
    <p:sldId id="670" r:id="rId61"/>
    <p:sldId id="686" r:id="rId62"/>
    <p:sldId id="689" r:id="rId63"/>
    <p:sldId id="690" r:id="rId64"/>
    <p:sldId id="691" r:id="rId65"/>
    <p:sldId id="687" r:id="rId66"/>
    <p:sldId id="668" r:id="rId67"/>
    <p:sldId id="555" r:id="rId68"/>
    <p:sldId id="557" r:id="rId69"/>
    <p:sldId id="575" r:id="rId70"/>
    <p:sldId id="626" r:id="rId71"/>
    <p:sldId id="666" r:id="rId72"/>
    <p:sldId id="656" r:id="rId73"/>
    <p:sldId id="612" r:id="rId74"/>
    <p:sldId id="659" r:id="rId75"/>
    <p:sldId id="635" r:id="rId76"/>
    <p:sldId id="614" r:id="rId77"/>
    <p:sldId id="561" r:id="rId78"/>
    <p:sldId id="293" r:id="rId79"/>
    <p:sldId id="292" r:id="rId80"/>
    <p:sldId id="295" r:id="rId81"/>
    <p:sldId id="642" r:id="rId82"/>
    <p:sldId id="645" r:id="rId83"/>
    <p:sldId id="607" r:id="rId84"/>
    <p:sldId id="660" r:id="rId85"/>
    <p:sldId id="622" r:id="rId86"/>
    <p:sldId id="669" r:id="rId87"/>
    <p:sldId id="627" r:id="rId88"/>
    <p:sldId id="646" r:id="rId89"/>
    <p:sldId id="640" r:id="rId90"/>
    <p:sldId id="625" r:id="rId91"/>
    <p:sldId id="573" r:id="rId92"/>
    <p:sldId id="685" r:id="rId93"/>
    <p:sldId id="657" r:id="rId94"/>
    <p:sldId id="684" r:id="rId95"/>
    <p:sldId id="569" r:id="rId96"/>
    <p:sldId id="562" r:id="rId97"/>
    <p:sldId id="603" r:id="rId98"/>
    <p:sldId id="565" r:id="rId99"/>
    <p:sldId id="559" r:id="rId100"/>
    <p:sldId id="628" r:id="rId101"/>
    <p:sldId id="570" r:id="rId102"/>
  </p:sldIdLst>
  <p:sldSz cx="12192000" cy="6858000"/>
  <p:notesSz cx="6858000" cy="9144000"/>
  <p:custDataLst>
    <p:tags r:id="rId10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1B7CF7B-65B7-47F3-AC5D-54535BF1D6CD}">
          <p14:sldIdLst>
            <p14:sldId id="546"/>
            <p14:sldId id="652"/>
            <p14:sldId id="662"/>
            <p14:sldId id="604"/>
            <p14:sldId id="620"/>
            <p14:sldId id="644"/>
            <p14:sldId id="584"/>
            <p14:sldId id="630"/>
            <p14:sldId id="580"/>
            <p14:sldId id="629"/>
            <p14:sldId id="291"/>
            <p14:sldId id="582"/>
            <p14:sldId id="583"/>
            <p14:sldId id="560"/>
            <p14:sldId id="636"/>
            <p14:sldId id="581"/>
            <p14:sldId id="595"/>
            <p14:sldId id="589"/>
            <p14:sldId id="587"/>
            <p14:sldId id="596"/>
            <p14:sldId id="579"/>
            <p14:sldId id="606"/>
            <p14:sldId id="594"/>
            <p14:sldId id="593"/>
            <p14:sldId id="597"/>
            <p14:sldId id="672"/>
            <p14:sldId id="673"/>
            <p14:sldId id="675"/>
            <p14:sldId id="676"/>
            <p14:sldId id="608"/>
            <p14:sldId id="677"/>
            <p14:sldId id="679"/>
            <p14:sldId id="680"/>
            <p14:sldId id="681"/>
            <p14:sldId id="678"/>
            <p14:sldId id="591"/>
            <p14:sldId id="586"/>
            <p14:sldId id="590"/>
            <p14:sldId id="588"/>
            <p14:sldId id="601"/>
            <p14:sldId id="658"/>
            <p14:sldId id="602"/>
            <p14:sldId id="598"/>
            <p14:sldId id="663"/>
            <p14:sldId id="664"/>
            <p14:sldId id="653"/>
            <p14:sldId id="665"/>
            <p14:sldId id="648"/>
            <p14:sldId id="661"/>
            <p14:sldId id="651"/>
            <p14:sldId id="650"/>
            <p14:sldId id="649"/>
            <p14:sldId id="655"/>
            <p14:sldId id="599"/>
            <p14:sldId id="667"/>
            <p14:sldId id="670"/>
            <p14:sldId id="686"/>
            <p14:sldId id="689"/>
            <p14:sldId id="690"/>
            <p14:sldId id="691"/>
            <p14:sldId id="687"/>
            <p14:sldId id="668"/>
            <p14:sldId id="555"/>
            <p14:sldId id="557"/>
            <p14:sldId id="575"/>
            <p14:sldId id="626"/>
            <p14:sldId id="666"/>
            <p14:sldId id="656"/>
            <p14:sldId id="612"/>
            <p14:sldId id="659"/>
            <p14:sldId id="635"/>
            <p14:sldId id="614"/>
            <p14:sldId id="561"/>
            <p14:sldId id="293"/>
            <p14:sldId id="292"/>
            <p14:sldId id="295"/>
            <p14:sldId id="642"/>
            <p14:sldId id="645"/>
            <p14:sldId id="607"/>
            <p14:sldId id="660"/>
            <p14:sldId id="622"/>
            <p14:sldId id="669"/>
            <p14:sldId id="627"/>
            <p14:sldId id="646"/>
            <p14:sldId id="640"/>
            <p14:sldId id="625"/>
            <p14:sldId id="573"/>
            <p14:sldId id="685"/>
            <p14:sldId id="657"/>
            <p14:sldId id="684"/>
            <p14:sldId id="569"/>
            <p14:sldId id="562"/>
            <p14:sldId id="603"/>
            <p14:sldId id="565"/>
            <p14:sldId id="559"/>
            <p14:sldId id="628"/>
            <p14:sldId id="5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AF0E08-7D01-C60E-728E-6AD25200434C}" name="strotenn" initials="" userId="S::strotenn@hochschulekempten.onmicrosoft.com::58f24771-7c3a-4f1f-bdd0-b5882f67b515" providerId="AD"/>
  <p188:author id="{A077DD4D-D68E-946A-FEB6-6C18DAAFDEB6}" name="Steffi Nickol" initials="SN" userId="S::Steffi.Nickol@hs-kempten.de::e9fdf5e4-63a2-46e5-a9a7-2c0a9fcdc4a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E8E8"/>
    <a:srgbClr val="ABABAB"/>
    <a:srgbClr val="BED8EC"/>
    <a:srgbClr val="7F7F7F"/>
    <a:srgbClr val="0E2841"/>
    <a:srgbClr val="0C162C"/>
    <a:srgbClr val="0E1B35"/>
    <a:srgbClr val="1A2542"/>
    <a:srgbClr val="4EA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7" autoAdjust="0"/>
    <p:restoredTop sz="83011" autoAdjust="0"/>
  </p:normalViewPr>
  <p:slideViewPr>
    <p:cSldViewPr snapToGrid="0">
      <p:cViewPr>
        <p:scale>
          <a:sx n="125" d="100"/>
          <a:sy n="125" d="100"/>
        </p:scale>
        <p:origin x="708" y="318"/>
      </p:cViewPr>
      <p:guideLst>
        <p:guide orient="horz" pos="2160"/>
        <p:guide pos="3840"/>
      </p:guideLst>
    </p:cSldViewPr>
  </p:slideViewPr>
  <p:outlineViewPr>
    <p:cViewPr>
      <p:scale>
        <a:sx n="50" d="100"/>
        <a:sy n="50" d="100"/>
      </p:scale>
      <p:origin x="0" y="-464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microsoft.com/office/2018/10/relationships/authors" Target="author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D2B47-EF57-423E-82C4-7F50F850953B}" type="doc">
      <dgm:prSet loTypeId="urn:microsoft.com/office/officeart/2005/8/layout/process4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3D4E19F9-4D8C-4DC3-8AF0-42AE44E640E3}">
      <dgm:prSet/>
      <dgm:spPr/>
      <dgm:t>
        <a:bodyPr/>
        <a:lstStyle/>
        <a:p>
          <a:r>
            <a:rPr lang="de-DE" dirty="0" err="1"/>
            <a:t>IsaacLab</a:t>
          </a:r>
          <a:r>
            <a:rPr lang="de-DE" dirty="0"/>
            <a:t> (Open Source)</a:t>
          </a:r>
        </a:p>
      </dgm:t>
    </dgm:pt>
    <dgm:pt modelId="{0CCDD315-C2A9-418D-90AF-C22CC310A8D5}" type="parTrans" cxnId="{D183660B-72AD-4605-8F66-B02036EAABF8}">
      <dgm:prSet/>
      <dgm:spPr/>
      <dgm:t>
        <a:bodyPr/>
        <a:lstStyle/>
        <a:p>
          <a:endParaRPr lang="de-DE"/>
        </a:p>
      </dgm:t>
    </dgm:pt>
    <dgm:pt modelId="{FC34E371-9AE2-4FDD-94BF-36AD7AA3705C}" type="sibTrans" cxnId="{D183660B-72AD-4605-8F66-B02036EAABF8}">
      <dgm:prSet/>
      <dgm:spPr/>
      <dgm:t>
        <a:bodyPr/>
        <a:lstStyle/>
        <a:p>
          <a:endParaRPr lang="de-DE"/>
        </a:p>
      </dgm:t>
    </dgm:pt>
    <dgm:pt modelId="{26031A47-141C-40A7-8710-CDCD4197ACED}">
      <dgm:prSet/>
      <dgm:spPr/>
      <dgm:t>
        <a:bodyPr/>
        <a:lstStyle/>
        <a:p>
          <a:r>
            <a:rPr lang="de-DE" dirty="0"/>
            <a:t>RL Assets and Environments </a:t>
          </a:r>
        </a:p>
      </dgm:t>
    </dgm:pt>
    <dgm:pt modelId="{03A8AD65-7960-415D-8109-D5FDC4C3F88E}" type="parTrans" cxnId="{4AE28B6C-492D-4B8C-B78E-348D560FB47E}">
      <dgm:prSet/>
      <dgm:spPr/>
      <dgm:t>
        <a:bodyPr/>
        <a:lstStyle/>
        <a:p>
          <a:endParaRPr lang="de-DE"/>
        </a:p>
      </dgm:t>
    </dgm:pt>
    <dgm:pt modelId="{3630CC4F-3744-4223-A426-1372A41AFC50}" type="sibTrans" cxnId="{4AE28B6C-492D-4B8C-B78E-348D560FB47E}">
      <dgm:prSet/>
      <dgm:spPr/>
      <dgm:t>
        <a:bodyPr/>
        <a:lstStyle/>
        <a:p>
          <a:endParaRPr lang="de-DE"/>
        </a:p>
      </dgm:t>
    </dgm:pt>
    <dgm:pt modelId="{73F28F6A-1254-4E7D-A3A4-D2DD5BC95A33}">
      <dgm:prSet/>
      <dgm:spPr/>
      <dgm:t>
        <a:bodyPr/>
        <a:lstStyle/>
        <a:p>
          <a:r>
            <a:rPr lang="de-DE"/>
            <a:t>Tasking Framework</a:t>
          </a:r>
          <a:endParaRPr lang="de-DE" dirty="0"/>
        </a:p>
      </dgm:t>
    </dgm:pt>
    <dgm:pt modelId="{972F493C-F44C-4590-AF85-9F85CECB5DEB}" type="parTrans" cxnId="{3365F5D4-6CE5-4F23-955F-4BF90DC2BC2D}">
      <dgm:prSet/>
      <dgm:spPr/>
      <dgm:t>
        <a:bodyPr/>
        <a:lstStyle/>
        <a:p>
          <a:endParaRPr lang="de-DE"/>
        </a:p>
      </dgm:t>
    </dgm:pt>
    <dgm:pt modelId="{8DFD353A-50A2-460D-8108-53B6BFF43137}" type="sibTrans" cxnId="{3365F5D4-6CE5-4F23-955F-4BF90DC2BC2D}">
      <dgm:prSet/>
      <dgm:spPr/>
      <dgm:t>
        <a:bodyPr/>
        <a:lstStyle/>
        <a:p>
          <a:endParaRPr lang="de-DE"/>
        </a:p>
      </dgm:t>
    </dgm:pt>
    <dgm:pt modelId="{F18C83E0-01BB-44E6-AD92-1CCD76DD4B11}">
      <dgm:prSet/>
      <dgm:spPr/>
      <dgm:t>
        <a:bodyPr/>
        <a:lstStyle/>
        <a:p>
          <a:r>
            <a:rPr lang="de-DE"/>
            <a:t>Domain Randomization and Terrain Generation</a:t>
          </a:r>
          <a:endParaRPr lang="de-DE" dirty="0"/>
        </a:p>
      </dgm:t>
    </dgm:pt>
    <dgm:pt modelId="{C00BC5CF-4496-44DC-9815-63F0781DD952}" type="parTrans" cxnId="{2555ADDF-432B-40A2-8154-86208A0D4B1B}">
      <dgm:prSet/>
      <dgm:spPr/>
      <dgm:t>
        <a:bodyPr/>
        <a:lstStyle/>
        <a:p>
          <a:endParaRPr lang="de-DE"/>
        </a:p>
      </dgm:t>
    </dgm:pt>
    <dgm:pt modelId="{E75FCD3E-25E8-447C-B550-8202C054138D}" type="sibTrans" cxnId="{2555ADDF-432B-40A2-8154-86208A0D4B1B}">
      <dgm:prSet/>
      <dgm:spPr/>
      <dgm:t>
        <a:bodyPr/>
        <a:lstStyle/>
        <a:p>
          <a:endParaRPr lang="de-DE"/>
        </a:p>
      </dgm:t>
    </dgm:pt>
    <dgm:pt modelId="{31E19F97-5696-476A-9251-C6AB51AFAA93}">
      <dgm:prSet/>
      <dgm:spPr/>
      <dgm:t>
        <a:bodyPr/>
        <a:lstStyle/>
        <a:p>
          <a:r>
            <a:rPr lang="de-DE"/>
            <a:t>Imitation Learning</a:t>
          </a:r>
          <a:endParaRPr lang="de-DE" dirty="0"/>
        </a:p>
      </dgm:t>
    </dgm:pt>
    <dgm:pt modelId="{E4890906-3A86-4C7F-BD01-F3B8CFDFCDFA}" type="parTrans" cxnId="{2FC5958D-03A3-4DDA-B4C4-B269B283EDA2}">
      <dgm:prSet/>
      <dgm:spPr/>
      <dgm:t>
        <a:bodyPr/>
        <a:lstStyle/>
        <a:p>
          <a:endParaRPr lang="de-DE"/>
        </a:p>
      </dgm:t>
    </dgm:pt>
    <dgm:pt modelId="{5D322FA7-B519-4ECF-B230-A9B073121FC3}" type="sibTrans" cxnId="{2FC5958D-03A3-4DDA-B4C4-B269B283EDA2}">
      <dgm:prSet/>
      <dgm:spPr/>
      <dgm:t>
        <a:bodyPr/>
        <a:lstStyle/>
        <a:p>
          <a:endParaRPr lang="de-DE"/>
        </a:p>
      </dgm:t>
    </dgm:pt>
    <dgm:pt modelId="{F4354BA3-2149-402D-A454-E87A834F4B44}">
      <dgm:prSet/>
      <dgm:spPr/>
      <dgm:t>
        <a:bodyPr/>
        <a:lstStyle/>
        <a:p>
          <a:r>
            <a:rPr lang="de-DE" dirty="0"/>
            <a:t>…</a:t>
          </a:r>
        </a:p>
      </dgm:t>
    </dgm:pt>
    <dgm:pt modelId="{841B78B5-99CA-41F4-9A63-58EF4E5C75D2}" type="parTrans" cxnId="{AD7611C3-6C5E-4CC1-90E1-119646625DD1}">
      <dgm:prSet/>
      <dgm:spPr/>
      <dgm:t>
        <a:bodyPr/>
        <a:lstStyle/>
        <a:p>
          <a:endParaRPr lang="de-DE"/>
        </a:p>
      </dgm:t>
    </dgm:pt>
    <dgm:pt modelId="{4B240856-447C-4C08-AD4C-F87AF2F49228}" type="sibTrans" cxnId="{AD7611C3-6C5E-4CC1-90E1-119646625DD1}">
      <dgm:prSet/>
      <dgm:spPr/>
      <dgm:t>
        <a:bodyPr/>
        <a:lstStyle/>
        <a:p>
          <a:endParaRPr lang="de-DE"/>
        </a:p>
      </dgm:t>
    </dgm:pt>
    <dgm:pt modelId="{AFFD05F4-EE32-407A-8FEB-2DAC3F4051B3}">
      <dgm:prSet phldrT="[Text]"/>
      <dgm:spPr/>
      <dgm:t>
        <a:bodyPr/>
        <a:lstStyle/>
        <a:p>
          <a:r>
            <a:rPr lang="de-DE"/>
            <a:t>Omniverse</a:t>
          </a:r>
          <a:endParaRPr lang="de-DE" dirty="0"/>
        </a:p>
      </dgm:t>
    </dgm:pt>
    <dgm:pt modelId="{4A33B505-9E92-4780-AA75-2D2754363D8F}" type="parTrans" cxnId="{04477720-3726-4040-AA91-B83E5579CF75}">
      <dgm:prSet/>
      <dgm:spPr/>
      <dgm:t>
        <a:bodyPr/>
        <a:lstStyle/>
        <a:p>
          <a:endParaRPr lang="de-DE"/>
        </a:p>
      </dgm:t>
    </dgm:pt>
    <dgm:pt modelId="{9D3A4E59-B1CE-441F-B819-3CE0865BA16C}" type="sibTrans" cxnId="{04477720-3726-4040-AA91-B83E5579CF75}">
      <dgm:prSet/>
      <dgm:spPr/>
      <dgm:t>
        <a:bodyPr/>
        <a:lstStyle/>
        <a:p>
          <a:endParaRPr lang="de-DE"/>
        </a:p>
      </dgm:t>
    </dgm:pt>
    <dgm:pt modelId="{3FB7AC30-4CC5-4414-BF7B-6373AABFEAE8}">
      <dgm:prSet/>
      <dgm:spPr/>
      <dgm:t>
        <a:bodyPr/>
        <a:lstStyle/>
        <a:p>
          <a:r>
            <a:rPr lang="de-DE"/>
            <a:t>Physics</a:t>
          </a:r>
          <a:endParaRPr lang="de-DE" dirty="0"/>
        </a:p>
      </dgm:t>
    </dgm:pt>
    <dgm:pt modelId="{EAA7AAC7-A816-48EA-A41C-E229717EABBD}" type="parTrans" cxnId="{55D17BF1-F9E5-4E3B-B3A0-EF4BE819DE89}">
      <dgm:prSet/>
      <dgm:spPr/>
      <dgm:t>
        <a:bodyPr/>
        <a:lstStyle/>
        <a:p>
          <a:endParaRPr lang="de-DE"/>
        </a:p>
      </dgm:t>
    </dgm:pt>
    <dgm:pt modelId="{659F14C8-7F5C-4541-9415-E5A0F61699F3}" type="sibTrans" cxnId="{55D17BF1-F9E5-4E3B-B3A0-EF4BE819DE89}">
      <dgm:prSet/>
      <dgm:spPr/>
      <dgm:t>
        <a:bodyPr/>
        <a:lstStyle/>
        <a:p>
          <a:endParaRPr lang="de-DE"/>
        </a:p>
      </dgm:t>
    </dgm:pt>
    <dgm:pt modelId="{2AB0C376-95DF-42A3-84A1-CA28B264D557}">
      <dgm:prSet/>
      <dgm:spPr/>
      <dgm:t>
        <a:bodyPr/>
        <a:lstStyle/>
        <a:p>
          <a:r>
            <a:rPr lang="de-DE" dirty="0"/>
            <a:t>Rendering</a:t>
          </a:r>
        </a:p>
      </dgm:t>
    </dgm:pt>
    <dgm:pt modelId="{D9AEE817-015E-4663-8F01-E1AD91AF1D0C}" type="parTrans" cxnId="{D564367D-108A-482E-9548-5A58EBAF210E}">
      <dgm:prSet/>
      <dgm:spPr/>
      <dgm:t>
        <a:bodyPr/>
        <a:lstStyle/>
        <a:p>
          <a:endParaRPr lang="de-DE"/>
        </a:p>
      </dgm:t>
    </dgm:pt>
    <dgm:pt modelId="{43511096-CFF7-4103-8FF3-6EC8A2631DCB}" type="sibTrans" cxnId="{D564367D-108A-482E-9548-5A58EBAF210E}">
      <dgm:prSet/>
      <dgm:spPr/>
      <dgm:t>
        <a:bodyPr/>
        <a:lstStyle/>
        <a:p>
          <a:endParaRPr lang="de-DE"/>
        </a:p>
      </dgm:t>
    </dgm:pt>
    <dgm:pt modelId="{E5DD9350-E41E-42A4-92AB-9A66F77E258A}">
      <dgm:prSet/>
      <dgm:spPr/>
      <dgm:t>
        <a:bodyPr/>
        <a:lstStyle/>
        <a:p>
          <a:r>
            <a:rPr lang="de-DE" dirty="0"/>
            <a:t>UI</a:t>
          </a:r>
        </a:p>
      </dgm:t>
    </dgm:pt>
    <dgm:pt modelId="{0DB5E8D6-D9C0-4627-B016-29443653DEA9}" type="parTrans" cxnId="{721054A3-B8C3-4C3B-BB3B-CCEA60C36DDB}">
      <dgm:prSet/>
      <dgm:spPr/>
      <dgm:t>
        <a:bodyPr/>
        <a:lstStyle/>
        <a:p>
          <a:endParaRPr lang="de-DE"/>
        </a:p>
      </dgm:t>
    </dgm:pt>
    <dgm:pt modelId="{ECA5D251-EBBE-4363-B3C9-FF7D679C95CF}" type="sibTrans" cxnId="{721054A3-B8C3-4C3B-BB3B-CCEA60C36DDB}">
      <dgm:prSet/>
      <dgm:spPr/>
      <dgm:t>
        <a:bodyPr/>
        <a:lstStyle/>
        <a:p>
          <a:endParaRPr lang="de-DE"/>
        </a:p>
      </dgm:t>
    </dgm:pt>
    <dgm:pt modelId="{F71DC1D5-39C5-4BA6-88AA-F64EF5AFF41A}">
      <dgm:prSet/>
      <dgm:spPr/>
      <dgm:t>
        <a:bodyPr/>
        <a:lstStyle/>
        <a:p>
          <a:r>
            <a:rPr lang="de-DE" dirty="0"/>
            <a:t>USD</a:t>
          </a:r>
        </a:p>
      </dgm:t>
    </dgm:pt>
    <dgm:pt modelId="{1045C112-047F-4CDC-B9F3-D33BD3455553}" type="parTrans" cxnId="{003EACF5-193A-4EDB-8A77-8613F85432F7}">
      <dgm:prSet/>
      <dgm:spPr/>
      <dgm:t>
        <a:bodyPr/>
        <a:lstStyle/>
        <a:p>
          <a:endParaRPr lang="de-DE"/>
        </a:p>
      </dgm:t>
    </dgm:pt>
    <dgm:pt modelId="{391CE7D6-9C9C-4914-80F5-8E74E02C33E3}" type="sibTrans" cxnId="{003EACF5-193A-4EDB-8A77-8613F85432F7}">
      <dgm:prSet/>
      <dgm:spPr/>
      <dgm:t>
        <a:bodyPr/>
        <a:lstStyle/>
        <a:p>
          <a:endParaRPr lang="de-DE"/>
        </a:p>
      </dgm:t>
    </dgm:pt>
    <dgm:pt modelId="{EA9FB5BA-8054-4EF1-B02E-176735261AC0}">
      <dgm:prSet/>
      <dgm:spPr/>
      <dgm:t>
        <a:bodyPr/>
        <a:lstStyle/>
        <a:p>
          <a:r>
            <a:rPr lang="de-DE" dirty="0"/>
            <a:t>Viewport</a:t>
          </a:r>
        </a:p>
      </dgm:t>
    </dgm:pt>
    <dgm:pt modelId="{84F1AE9C-8FB9-4647-9933-19D1BF94618F}" type="parTrans" cxnId="{0A8E99E5-1918-4C6A-B6B0-F4D1111A8033}">
      <dgm:prSet/>
      <dgm:spPr/>
      <dgm:t>
        <a:bodyPr/>
        <a:lstStyle/>
        <a:p>
          <a:endParaRPr lang="de-DE"/>
        </a:p>
      </dgm:t>
    </dgm:pt>
    <dgm:pt modelId="{7AF7E636-143C-4DC1-AD2D-53C433963AB2}" type="sibTrans" cxnId="{0A8E99E5-1918-4C6A-B6B0-F4D1111A8033}">
      <dgm:prSet/>
      <dgm:spPr/>
      <dgm:t>
        <a:bodyPr/>
        <a:lstStyle/>
        <a:p>
          <a:endParaRPr lang="de-DE"/>
        </a:p>
      </dgm:t>
    </dgm:pt>
    <dgm:pt modelId="{87D26389-DC26-4312-8CB4-3D418A42DEE4}">
      <dgm:prSet/>
      <dgm:spPr/>
      <dgm:t>
        <a:bodyPr/>
        <a:lstStyle/>
        <a:p>
          <a:r>
            <a:rPr lang="de-DE" dirty="0"/>
            <a:t>Isaac Sim (</a:t>
          </a:r>
          <a:r>
            <a:rPr lang="de-DE" dirty="0" err="1"/>
            <a:t>Closed</a:t>
          </a:r>
          <a:r>
            <a:rPr lang="de-DE" dirty="0"/>
            <a:t> Source)</a:t>
          </a:r>
        </a:p>
      </dgm:t>
    </dgm:pt>
    <dgm:pt modelId="{484A4834-1C02-484A-A254-8BC3568DB314}" type="parTrans" cxnId="{E4786A3E-5AE6-4FD7-96B7-8AEC0989B620}">
      <dgm:prSet/>
      <dgm:spPr/>
      <dgm:t>
        <a:bodyPr/>
        <a:lstStyle/>
        <a:p>
          <a:endParaRPr lang="de-DE"/>
        </a:p>
      </dgm:t>
    </dgm:pt>
    <dgm:pt modelId="{498A9AF1-75D9-4743-A4B1-69FB251EBCAC}" type="sibTrans" cxnId="{E4786A3E-5AE6-4FD7-96B7-8AEC0989B620}">
      <dgm:prSet/>
      <dgm:spPr/>
      <dgm:t>
        <a:bodyPr/>
        <a:lstStyle/>
        <a:p>
          <a:endParaRPr lang="de-DE"/>
        </a:p>
      </dgm:t>
    </dgm:pt>
    <dgm:pt modelId="{B43EA820-1AA9-45EB-A71F-2A7FD7249878}">
      <dgm:prSet/>
      <dgm:spPr/>
      <dgm:t>
        <a:bodyPr/>
        <a:lstStyle/>
        <a:p>
          <a:r>
            <a:rPr lang="de-DE" dirty="0"/>
            <a:t>Visual Coding (</a:t>
          </a:r>
          <a:r>
            <a:rPr lang="de-DE" dirty="0" err="1"/>
            <a:t>OmniGraph</a:t>
          </a:r>
          <a:r>
            <a:rPr lang="de-DE" dirty="0"/>
            <a:t>)</a:t>
          </a:r>
        </a:p>
      </dgm:t>
    </dgm:pt>
    <dgm:pt modelId="{74EB18B1-F4B9-4C1B-AA26-507EF49DB3E4}" type="parTrans" cxnId="{5241CD6A-FA35-49B5-8E82-61AADE3EF1EF}">
      <dgm:prSet/>
      <dgm:spPr/>
      <dgm:t>
        <a:bodyPr/>
        <a:lstStyle/>
        <a:p>
          <a:endParaRPr lang="de-DE"/>
        </a:p>
      </dgm:t>
    </dgm:pt>
    <dgm:pt modelId="{0E9A846C-D651-4B50-B7B0-DFCCC1C539E4}" type="sibTrans" cxnId="{5241CD6A-FA35-49B5-8E82-61AADE3EF1EF}">
      <dgm:prSet/>
      <dgm:spPr/>
      <dgm:t>
        <a:bodyPr/>
        <a:lstStyle/>
        <a:p>
          <a:endParaRPr lang="de-DE"/>
        </a:p>
      </dgm:t>
    </dgm:pt>
    <dgm:pt modelId="{6453BC47-0072-4A4C-BF62-14CCFDE0441A}">
      <dgm:prSet/>
      <dgm:spPr/>
      <dgm:t>
        <a:bodyPr/>
        <a:lstStyle/>
        <a:p>
          <a:r>
            <a:rPr lang="de-DE" dirty="0"/>
            <a:t>Robot Assembler</a:t>
          </a:r>
        </a:p>
      </dgm:t>
    </dgm:pt>
    <dgm:pt modelId="{B0047908-A5E5-49D1-BA76-A79D8EF04745}" type="parTrans" cxnId="{D67AED85-1959-4D71-B198-9CE4D0D7402E}">
      <dgm:prSet/>
      <dgm:spPr/>
      <dgm:t>
        <a:bodyPr/>
        <a:lstStyle/>
        <a:p>
          <a:endParaRPr lang="de-DE"/>
        </a:p>
      </dgm:t>
    </dgm:pt>
    <dgm:pt modelId="{F52353EA-6AB8-4DC7-BFF9-403E8DE0BFF0}" type="sibTrans" cxnId="{D67AED85-1959-4D71-B198-9CE4D0D7402E}">
      <dgm:prSet/>
      <dgm:spPr/>
      <dgm:t>
        <a:bodyPr/>
        <a:lstStyle/>
        <a:p>
          <a:endParaRPr lang="de-DE"/>
        </a:p>
      </dgm:t>
    </dgm:pt>
    <dgm:pt modelId="{A10F7945-8A31-4A08-B385-F8865FD8C6AE}">
      <dgm:prSet/>
      <dgm:spPr/>
      <dgm:t>
        <a:bodyPr/>
        <a:lstStyle/>
        <a:p>
          <a:r>
            <a:rPr lang="de-DE" dirty="0"/>
            <a:t>ROS</a:t>
          </a:r>
        </a:p>
      </dgm:t>
    </dgm:pt>
    <dgm:pt modelId="{5CB06BFF-FC80-4FB9-A706-1AAF3260AF98}" type="parTrans" cxnId="{D3F37B13-4081-4166-A35C-A59B27E56B37}">
      <dgm:prSet/>
      <dgm:spPr/>
      <dgm:t>
        <a:bodyPr/>
        <a:lstStyle/>
        <a:p>
          <a:endParaRPr lang="de-DE"/>
        </a:p>
      </dgm:t>
    </dgm:pt>
    <dgm:pt modelId="{3477A1F3-9837-4549-861B-E113C353ABEA}" type="sibTrans" cxnId="{D3F37B13-4081-4166-A35C-A59B27E56B37}">
      <dgm:prSet/>
      <dgm:spPr/>
      <dgm:t>
        <a:bodyPr/>
        <a:lstStyle/>
        <a:p>
          <a:endParaRPr lang="de-DE"/>
        </a:p>
      </dgm:t>
    </dgm:pt>
    <dgm:pt modelId="{53955D70-7C2E-45F1-889D-F6B30DE1948D}">
      <dgm:prSet/>
      <dgm:spPr/>
      <dgm:t>
        <a:bodyPr/>
        <a:lstStyle/>
        <a:p>
          <a:r>
            <a:rPr lang="de-DE" dirty="0" err="1"/>
            <a:t>Synthetic</a:t>
          </a:r>
          <a:r>
            <a:rPr lang="de-DE" dirty="0"/>
            <a:t> Data Generation</a:t>
          </a:r>
        </a:p>
      </dgm:t>
    </dgm:pt>
    <dgm:pt modelId="{07DC1CF0-3D33-48E5-8996-971D790E3DFC}" type="parTrans" cxnId="{2452EAC6-E083-4156-B37A-4B032741E890}">
      <dgm:prSet/>
      <dgm:spPr/>
      <dgm:t>
        <a:bodyPr/>
        <a:lstStyle/>
        <a:p>
          <a:endParaRPr lang="de-DE"/>
        </a:p>
      </dgm:t>
    </dgm:pt>
    <dgm:pt modelId="{D1B828A9-C842-4ECD-B280-37AF8A604BC7}" type="sibTrans" cxnId="{2452EAC6-E083-4156-B37A-4B032741E890}">
      <dgm:prSet/>
      <dgm:spPr/>
      <dgm:t>
        <a:bodyPr/>
        <a:lstStyle/>
        <a:p>
          <a:endParaRPr lang="de-DE"/>
        </a:p>
      </dgm:t>
    </dgm:pt>
    <dgm:pt modelId="{60A69824-2592-4D9A-AD76-2857842F66EC}">
      <dgm:prSet/>
      <dgm:spPr/>
      <dgm:t>
        <a:bodyPr/>
        <a:lstStyle/>
        <a:p>
          <a:r>
            <a:rPr lang="de-DE" dirty="0"/>
            <a:t>URDF </a:t>
          </a:r>
          <a:r>
            <a:rPr lang="de-DE" dirty="0" err="1"/>
            <a:t>Compatibility</a:t>
          </a:r>
          <a:endParaRPr lang="de-DE" dirty="0"/>
        </a:p>
      </dgm:t>
    </dgm:pt>
    <dgm:pt modelId="{DA7A6081-8757-4D60-A9EE-20F003BBCA2E}" type="parTrans" cxnId="{7C7FD441-9DC6-4631-9639-E9BC6C26378F}">
      <dgm:prSet/>
      <dgm:spPr/>
      <dgm:t>
        <a:bodyPr/>
        <a:lstStyle/>
        <a:p>
          <a:endParaRPr lang="de-DE"/>
        </a:p>
      </dgm:t>
    </dgm:pt>
    <dgm:pt modelId="{CEEEC786-5127-4EB6-BD69-88D9665BC388}" type="sibTrans" cxnId="{7C7FD441-9DC6-4631-9639-E9BC6C26378F}">
      <dgm:prSet/>
      <dgm:spPr/>
      <dgm:t>
        <a:bodyPr/>
        <a:lstStyle/>
        <a:p>
          <a:endParaRPr lang="de-DE"/>
        </a:p>
      </dgm:t>
    </dgm:pt>
    <dgm:pt modelId="{FB3D5931-0B83-4414-9813-8064717A9960}" type="pres">
      <dgm:prSet presAssocID="{13AD2B47-EF57-423E-82C4-7F50F850953B}" presName="Name0" presStyleCnt="0">
        <dgm:presLayoutVars>
          <dgm:dir/>
          <dgm:animLvl val="lvl"/>
          <dgm:resizeHandles val="exact"/>
        </dgm:presLayoutVars>
      </dgm:prSet>
      <dgm:spPr/>
    </dgm:pt>
    <dgm:pt modelId="{F01AC38C-8334-46AF-978D-55C1F84CCE8D}" type="pres">
      <dgm:prSet presAssocID="{AFFD05F4-EE32-407A-8FEB-2DAC3F4051B3}" presName="boxAndChildren" presStyleCnt="0"/>
      <dgm:spPr/>
    </dgm:pt>
    <dgm:pt modelId="{04AC8A74-25C9-4DE2-9257-C5F0D4BDBD7C}" type="pres">
      <dgm:prSet presAssocID="{AFFD05F4-EE32-407A-8FEB-2DAC3F4051B3}" presName="parentTextBox" presStyleLbl="node1" presStyleIdx="0" presStyleCnt="3"/>
      <dgm:spPr/>
    </dgm:pt>
    <dgm:pt modelId="{D59A6B18-72F2-470F-A2CC-CCF68B2DACE3}" type="pres">
      <dgm:prSet presAssocID="{AFFD05F4-EE32-407A-8FEB-2DAC3F4051B3}" presName="entireBox" presStyleLbl="node1" presStyleIdx="0" presStyleCnt="3"/>
      <dgm:spPr/>
    </dgm:pt>
    <dgm:pt modelId="{7A32A1EE-AB76-4C75-9D62-CA8B1E9C7437}" type="pres">
      <dgm:prSet presAssocID="{AFFD05F4-EE32-407A-8FEB-2DAC3F4051B3}" presName="descendantBox" presStyleCnt="0"/>
      <dgm:spPr/>
    </dgm:pt>
    <dgm:pt modelId="{D949DE99-B14E-4D4D-A916-438317865D47}" type="pres">
      <dgm:prSet presAssocID="{3FB7AC30-4CC5-4414-BF7B-6373AABFEAE8}" presName="childTextBox" presStyleLbl="fgAccFollowNode1" presStyleIdx="0" presStyleCnt="15">
        <dgm:presLayoutVars>
          <dgm:bulletEnabled val="1"/>
        </dgm:presLayoutVars>
      </dgm:prSet>
      <dgm:spPr/>
    </dgm:pt>
    <dgm:pt modelId="{7B337755-71E7-4D84-B020-7D895249B59D}" type="pres">
      <dgm:prSet presAssocID="{2AB0C376-95DF-42A3-84A1-CA28B264D557}" presName="childTextBox" presStyleLbl="fgAccFollowNode1" presStyleIdx="1" presStyleCnt="15">
        <dgm:presLayoutVars>
          <dgm:bulletEnabled val="1"/>
        </dgm:presLayoutVars>
      </dgm:prSet>
      <dgm:spPr/>
    </dgm:pt>
    <dgm:pt modelId="{F0DBCF2E-B0B8-4C2D-8C16-FD0E0F83E4D2}" type="pres">
      <dgm:prSet presAssocID="{E5DD9350-E41E-42A4-92AB-9A66F77E258A}" presName="childTextBox" presStyleLbl="fgAccFollowNode1" presStyleIdx="2" presStyleCnt="15">
        <dgm:presLayoutVars>
          <dgm:bulletEnabled val="1"/>
        </dgm:presLayoutVars>
      </dgm:prSet>
      <dgm:spPr/>
    </dgm:pt>
    <dgm:pt modelId="{43DBD8AA-556E-4877-83A9-EC38B50846C6}" type="pres">
      <dgm:prSet presAssocID="{F71DC1D5-39C5-4BA6-88AA-F64EF5AFF41A}" presName="childTextBox" presStyleLbl="fgAccFollowNode1" presStyleIdx="3" presStyleCnt="15">
        <dgm:presLayoutVars>
          <dgm:bulletEnabled val="1"/>
        </dgm:presLayoutVars>
      </dgm:prSet>
      <dgm:spPr/>
    </dgm:pt>
    <dgm:pt modelId="{C6EC4102-BA88-4C56-879F-2A45FB249461}" type="pres">
      <dgm:prSet presAssocID="{EA9FB5BA-8054-4EF1-B02E-176735261AC0}" presName="childTextBox" presStyleLbl="fgAccFollowNode1" presStyleIdx="4" presStyleCnt="15">
        <dgm:presLayoutVars>
          <dgm:bulletEnabled val="1"/>
        </dgm:presLayoutVars>
      </dgm:prSet>
      <dgm:spPr/>
    </dgm:pt>
    <dgm:pt modelId="{CFC382C7-6405-41D4-B126-1D0C7FD826B5}" type="pres">
      <dgm:prSet presAssocID="{498A9AF1-75D9-4743-A4B1-69FB251EBCAC}" presName="sp" presStyleCnt="0"/>
      <dgm:spPr/>
    </dgm:pt>
    <dgm:pt modelId="{C32CD263-E901-409A-9E72-851150205893}" type="pres">
      <dgm:prSet presAssocID="{87D26389-DC26-4312-8CB4-3D418A42DEE4}" presName="arrowAndChildren" presStyleCnt="0"/>
      <dgm:spPr/>
    </dgm:pt>
    <dgm:pt modelId="{2D4C1BAC-3144-44AB-A504-180180CBB9A5}" type="pres">
      <dgm:prSet presAssocID="{87D26389-DC26-4312-8CB4-3D418A42DEE4}" presName="parentTextArrow" presStyleLbl="node1" presStyleIdx="0" presStyleCnt="3"/>
      <dgm:spPr/>
    </dgm:pt>
    <dgm:pt modelId="{5FD764A6-0285-4CDA-8201-5FD2AE0ED18C}" type="pres">
      <dgm:prSet presAssocID="{87D26389-DC26-4312-8CB4-3D418A42DEE4}" presName="arrow" presStyleLbl="node1" presStyleIdx="1" presStyleCnt="3"/>
      <dgm:spPr/>
    </dgm:pt>
    <dgm:pt modelId="{849C3F78-864C-4D8D-82B3-29DDD5036447}" type="pres">
      <dgm:prSet presAssocID="{87D26389-DC26-4312-8CB4-3D418A42DEE4}" presName="descendantArrow" presStyleCnt="0"/>
      <dgm:spPr/>
    </dgm:pt>
    <dgm:pt modelId="{C9BE43E7-49C8-4B43-9CAF-24ED1E40FC7E}" type="pres">
      <dgm:prSet presAssocID="{B43EA820-1AA9-45EB-A71F-2A7FD7249878}" presName="childTextArrow" presStyleLbl="fgAccFollowNode1" presStyleIdx="5" presStyleCnt="15">
        <dgm:presLayoutVars>
          <dgm:bulletEnabled val="1"/>
        </dgm:presLayoutVars>
      </dgm:prSet>
      <dgm:spPr/>
    </dgm:pt>
    <dgm:pt modelId="{3FAA49C3-6836-41A3-9795-64ABD47850C6}" type="pres">
      <dgm:prSet presAssocID="{6453BC47-0072-4A4C-BF62-14CCFDE0441A}" presName="childTextArrow" presStyleLbl="fgAccFollowNode1" presStyleIdx="6" presStyleCnt="15">
        <dgm:presLayoutVars>
          <dgm:bulletEnabled val="1"/>
        </dgm:presLayoutVars>
      </dgm:prSet>
      <dgm:spPr/>
    </dgm:pt>
    <dgm:pt modelId="{E8D12F71-3DEB-43A6-B852-083C049E01D7}" type="pres">
      <dgm:prSet presAssocID="{A10F7945-8A31-4A08-B385-F8865FD8C6AE}" presName="childTextArrow" presStyleLbl="fgAccFollowNode1" presStyleIdx="7" presStyleCnt="15">
        <dgm:presLayoutVars>
          <dgm:bulletEnabled val="1"/>
        </dgm:presLayoutVars>
      </dgm:prSet>
      <dgm:spPr/>
    </dgm:pt>
    <dgm:pt modelId="{A355419E-CA1A-478E-92B5-71FEB1F29B7D}" type="pres">
      <dgm:prSet presAssocID="{53955D70-7C2E-45F1-889D-F6B30DE1948D}" presName="childTextArrow" presStyleLbl="fgAccFollowNode1" presStyleIdx="8" presStyleCnt="15">
        <dgm:presLayoutVars>
          <dgm:bulletEnabled val="1"/>
        </dgm:presLayoutVars>
      </dgm:prSet>
      <dgm:spPr/>
    </dgm:pt>
    <dgm:pt modelId="{430B43B6-AE9A-4624-8DB1-DB409BCD26E0}" type="pres">
      <dgm:prSet presAssocID="{60A69824-2592-4D9A-AD76-2857842F66EC}" presName="childTextArrow" presStyleLbl="fgAccFollowNode1" presStyleIdx="9" presStyleCnt="15">
        <dgm:presLayoutVars>
          <dgm:bulletEnabled val="1"/>
        </dgm:presLayoutVars>
      </dgm:prSet>
      <dgm:spPr/>
    </dgm:pt>
    <dgm:pt modelId="{EBB6949D-66E6-42ED-8C26-D6B65199776C}" type="pres">
      <dgm:prSet presAssocID="{FC34E371-9AE2-4FDD-94BF-36AD7AA3705C}" presName="sp" presStyleCnt="0"/>
      <dgm:spPr/>
    </dgm:pt>
    <dgm:pt modelId="{AE451D3F-A16C-4BAB-8353-37B74D22EFD8}" type="pres">
      <dgm:prSet presAssocID="{3D4E19F9-4D8C-4DC3-8AF0-42AE44E640E3}" presName="arrowAndChildren" presStyleCnt="0"/>
      <dgm:spPr/>
    </dgm:pt>
    <dgm:pt modelId="{E7B1F5AB-4413-48AD-AC1B-148501A549F3}" type="pres">
      <dgm:prSet presAssocID="{3D4E19F9-4D8C-4DC3-8AF0-42AE44E640E3}" presName="parentTextArrow" presStyleLbl="node1" presStyleIdx="1" presStyleCnt="3"/>
      <dgm:spPr/>
    </dgm:pt>
    <dgm:pt modelId="{2B3B1548-D927-44A4-9C23-1D149A1FFD3C}" type="pres">
      <dgm:prSet presAssocID="{3D4E19F9-4D8C-4DC3-8AF0-42AE44E640E3}" presName="arrow" presStyleLbl="node1" presStyleIdx="2" presStyleCnt="3"/>
      <dgm:spPr/>
    </dgm:pt>
    <dgm:pt modelId="{484BB413-8B11-434A-8D90-90350C2530B3}" type="pres">
      <dgm:prSet presAssocID="{3D4E19F9-4D8C-4DC3-8AF0-42AE44E640E3}" presName="descendantArrow" presStyleCnt="0"/>
      <dgm:spPr/>
    </dgm:pt>
    <dgm:pt modelId="{6B386ACE-1788-411B-9C04-3EF4615D31E2}" type="pres">
      <dgm:prSet presAssocID="{26031A47-141C-40A7-8710-CDCD4197ACED}" presName="childTextArrow" presStyleLbl="fgAccFollowNode1" presStyleIdx="10" presStyleCnt="15">
        <dgm:presLayoutVars>
          <dgm:bulletEnabled val="1"/>
        </dgm:presLayoutVars>
      </dgm:prSet>
      <dgm:spPr/>
    </dgm:pt>
    <dgm:pt modelId="{7741A433-AEB1-422C-AE3D-78BC8889D79A}" type="pres">
      <dgm:prSet presAssocID="{73F28F6A-1254-4E7D-A3A4-D2DD5BC95A33}" presName="childTextArrow" presStyleLbl="fgAccFollowNode1" presStyleIdx="11" presStyleCnt="15">
        <dgm:presLayoutVars>
          <dgm:bulletEnabled val="1"/>
        </dgm:presLayoutVars>
      </dgm:prSet>
      <dgm:spPr/>
    </dgm:pt>
    <dgm:pt modelId="{19246628-A644-41DC-8DC2-C318F2D22E42}" type="pres">
      <dgm:prSet presAssocID="{F18C83E0-01BB-44E6-AD92-1CCD76DD4B11}" presName="childTextArrow" presStyleLbl="fgAccFollowNode1" presStyleIdx="12" presStyleCnt="15">
        <dgm:presLayoutVars>
          <dgm:bulletEnabled val="1"/>
        </dgm:presLayoutVars>
      </dgm:prSet>
      <dgm:spPr/>
    </dgm:pt>
    <dgm:pt modelId="{E4C4942A-ADB8-468A-AC57-02A0978AC9FE}" type="pres">
      <dgm:prSet presAssocID="{31E19F97-5696-476A-9251-C6AB51AFAA93}" presName="childTextArrow" presStyleLbl="fgAccFollowNode1" presStyleIdx="13" presStyleCnt="15">
        <dgm:presLayoutVars>
          <dgm:bulletEnabled val="1"/>
        </dgm:presLayoutVars>
      </dgm:prSet>
      <dgm:spPr/>
    </dgm:pt>
    <dgm:pt modelId="{AF7AFF44-5DE2-4734-A8B4-A39EED482065}" type="pres">
      <dgm:prSet presAssocID="{F4354BA3-2149-402D-A454-E87A834F4B44}" presName="childTextArrow" presStyleLbl="fgAccFollowNode1" presStyleIdx="14" presStyleCnt="15">
        <dgm:presLayoutVars>
          <dgm:bulletEnabled val="1"/>
        </dgm:presLayoutVars>
      </dgm:prSet>
      <dgm:spPr/>
    </dgm:pt>
  </dgm:ptLst>
  <dgm:cxnLst>
    <dgm:cxn modelId="{69C62D02-B80C-456A-AB68-CC6344344689}" type="presOf" srcId="{B43EA820-1AA9-45EB-A71F-2A7FD7249878}" destId="{C9BE43E7-49C8-4B43-9CAF-24ED1E40FC7E}" srcOrd="0" destOrd="0" presId="urn:microsoft.com/office/officeart/2005/8/layout/process4"/>
    <dgm:cxn modelId="{8F748905-774B-481E-8AED-53EF202A22D7}" type="presOf" srcId="{87D26389-DC26-4312-8CB4-3D418A42DEE4}" destId="{2D4C1BAC-3144-44AB-A504-180180CBB9A5}" srcOrd="0" destOrd="0" presId="urn:microsoft.com/office/officeart/2005/8/layout/process4"/>
    <dgm:cxn modelId="{D183660B-72AD-4605-8F66-B02036EAABF8}" srcId="{13AD2B47-EF57-423E-82C4-7F50F850953B}" destId="{3D4E19F9-4D8C-4DC3-8AF0-42AE44E640E3}" srcOrd="0" destOrd="0" parTransId="{0CCDD315-C2A9-418D-90AF-C22CC310A8D5}" sibTransId="{FC34E371-9AE2-4FDD-94BF-36AD7AA3705C}"/>
    <dgm:cxn modelId="{B539720E-3C4A-4A97-A6AA-C44BCC18E057}" type="presOf" srcId="{3FB7AC30-4CC5-4414-BF7B-6373AABFEAE8}" destId="{D949DE99-B14E-4D4D-A916-438317865D47}" srcOrd="0" destOrd="0" presId="urn:microsoft.com/office/officeart/2005/8/layout/process4"/>
    <dgm:cxn modelId="{D3F37B13-4081-4166-A35C-A59B27E56B37}" srcId="{87D26389-DC26-4312-8CB4-3D418A42DEE4}" destId="{A10F7945-8A31-4A08-B385-F8865FD8C6AE}" srcOrd="2" destOrd="0" parTransId="{5CB06BFF-FC80-4FB9-A706-1AAF3260AF98}" sibTransId="{3477A1F3-9837-4549-861B-E113C353ABEA}"/>
    <dgm:cxn modelId="{C7356B15-DC18-467C-B63F-392B28EB888E}" type="presOf" srcId="{2AB0C376-95DF-42A3-84A1-CA28B264D557}" destId="{7B337755-71E7-4D84-B020-7D895249B59D}" srcOrd="0" destOrd="0" presId="urn:microsoft.com/office/officeart/2005/8/layout/process4"/>
    <dgm:cxn modelId="{A262911C-BD15-493F-AEF4-F82EEA49BFA4}" type="presOf" srcId="{3D4E19F9-4D8C-4DC3-8AF0-42AE44E640E3}" destId="{2B3B1548-D927-44A4-9C23-1D149A1FFD3C}" srcOrd="1" destOrd="0" presId="urn:microsoft.com/office/officeart/2005/8/layout/process4"/>
    <dgm:cxn modelId="{04477720-3726-4040-AA91-B83E5579CF75}" srcId="{13AD2B47-EF57-423E-82C4-7F50F850953B}" destId="{AFFD05F4-EE32-407A-8FEB-2DAC3F4051B3}" srcOrd="2" destOrd="0" parTransId="{4A33B505-9E92-4780-AA75-2D2754363D8F}" sibTransId="{9D3A4E59-B1CE-441F-B819-3CE0865BA16C}"/>
    <dgm:cxn modelId="{3384CD21-B702-4391-985A-70CF51D40B07}" type="presOf" srcId="{AFFD05F4-EE32-407A-8FEB-2DAC3F4051B3}" destId="{D59A6B18-72F2-470F-A2CC-CCF68B2DACE3}" srcOrd="1" destOrd="0" presId="urn:microsoft.com/office/officeart/2005/8/layout/process4"/>
    <dgm:cxn modelId="{E4786A3E-5AE6-4FD7-96B7-8AEC0989B620}" srcId="{13AD2B47-EF57-423E-82C4-7F50F850953B}" destId="{87D26389-DC26-4312-8CB4-3D418A42DEE4}" srcOrd="1" destOrd="0" parTransId="{484A4834-1C02-484A-A254-8BC3568DB314}" sibTransId="{498A9AF1-75D9-4743-A4B1-69FB251EBCAC}"/>
    <dgm:cxn modelId="{7C7FD441-9DC6-4631-9639-E9BC6C26378F}" srcId="{87D26389-DC26-4312-8CB4-3D418A42DEE4}" destId="{60A69824-2592-4D9A-AD76-2857842F66EC}" srcOrd="4" destOrd="0" parTransId="{DA7A6081-8757-4D60-A9EE-20F003BBCA2E}" sibTransId="{CEEEC786-5127-4EB6-BD69-88D9665BC388}"/>
    <dgm:cxn modelId="{55A2DA63-8B7D-46AD-8B3E-426A34B95884}" type="presOf" srcId="{F4354BA3-2149-402D-A454-E87A834F4B44}" destId="{AF7AFF44-5DE2-4734-A8B4-A39EED482065}" srcOrd="0" destOrd="0" presId="urn:microsoft.com/office/officeart/2005/8/layout/process4"/>
    <dgm:cxn modelId="{5241CD6A-FA35-49B5-8E82-61AADE3EF1EF}" srcId="{87D26389-DC26-4312-8CB4-3D418A42DEE4}" destId="{B43EA820-1AA9-45EB-A71F-2A7FD7249878}" srcOrd="0" destOrd="0" parTransId="{74EB18B1-F4B9-4C1B-AA26-507EF49DB3E4}" sibTransId="{0E9A846C-D651-4B50-B7B0-DFCCC1C539E4}"/>
    <dgm:cxn modelId="{4AE28B6C-492D-4B8C-B78E-348D560FB47E}" srcId="{3D4E19F9-4D8C-4DC3-8AF0-42AE44E640E3}" destId="{26031A47-141C-40A7-8710-CDCD4197ACED}" srcOrd="0" destOrd="0" parTransId="{03A8AD65-7960-415D-8109-D5FDC4C3F88E}" sibTransId="{3630CC4F-3744-4223-A426-1372A41AFC50}"/>
    <dgm:cxn modelId="{50777E70-BA65-42E1-93DB-EC1226399CBF}" type="presOf" srcId="{87D26389-DC26-4312-8CB4-3D418A42DEE4}" destId="{5FD764A6-0285-4CDA-8201-5FD2AE0ED18C}" srcOrd="1" destOrd="0" presId="urn:microsoft.com/office/officeart/2005/8/layout/process4"/>
    <dgm:cxn modelId="{58B7327B-AAAC-4F95-8AFF-21ABBC797F5D}" type="presOf" srcId="{E5DD9350-E41E-42A4-92AB-9A66F77E258A}" destId="{F0DBCF2E-B0B8-4C2D-8C16-FD0E0F83E4D2}" srcOrd="0" destOrd="0" presId="urn:microsoft.com/office/officeart/2005/8/layout/process4"/>
    <dgm:cxn modelId="{D564367D-108A-482E-9548-5A58EBAF210E}" srcId="{AFFD05F4-EE32-407A-8FEB-2DAC3F4051B3}" destId="{2AB0C376-95DF-42A3-84A1-CA28B264D557}" srcOrd="1" destOrd="0" parTransId="{D9AEE817-015E-4663-8F01-E1AD91AF1D0C}" sibTransId="{43511096-CFF7-4103-8FF3-6EC8A2631DCB}"/>
    <dgm:cxn modelId="{5678D67D-E308-42EE-B51E-3AA93564E4AC}" type="presOf" srcId="{EA9FB5BA-8054-4EF1-B02E-176735261AC0}" destId="{C6EC4102-BA88-4C56-879F-2A45FB249461}" srcOrd="0" destOrd="0" presId="urn:microsoft.com/office/officeart/2005/8/layout/process4"/>
    <dgm:cxn modelId="{D67AED85-1959-4D71-B198-9CE4D0D7402E}" srcId="{87D26389-DC26-4312-8CB4-3D418A42DEE4}" destId="{6453BC47-0072-4A4C-BF62-14CCFDE0441A}" srcOrd="1" destOrd="0" parTransId="{B0047908-A5E5-49D1-BA76-A79D8EF04745}" sibTransId="{F52353EA-6AB8-4DC7-BFF9-403E8DE0BFF0}"/>
    <dgm:cxn modelId="{6EF1E287-DCB6-4987-B598-4621267EAF13}" type="presOf" srcId="{26031A47-141C-40A7-8710-CDCD4197ACED}" destId="{6B386ACE-1788-411B-9C04-3EF4615D31E2}" srcOrd="0" destOrd="0" presId="urn:microsoft.com/office/officeart/2005/8/layout/process4"/>
    <dgm:cxn modelId="{2FC5958D-03A3-4DDA-B4C4-B269B283EDA2}" srcId="{3D4E19F9-4D8C-4DC3-8AF0-42AE44E640E3}" destId="{31E19F97-5696-476A-9251-C6AB51AFAA93}" srcOrd="3" destOrd="0" parTransId="{E4890906-3A86-4C7F-BD01-F3B8CFDFCDFA}" sibTransId="{5D322FA7-B519-4ECF-B230-A9B073121FC3}"/>
    <dgm:cxn modelId="{2A1D289B-220C-4719-B84D-03E649B7588F}" type="presOf" srcId="{31E19F97-5696-476A-9251-C6AB51AFAA93}" destId="{E4C4942A-ADB8-468A-AC57-02A0978AC9FE}" srcOrd="0" destOrd="0" presId="urn:microsoft.com/office/officeart/2005/8/layout/process4"/>
    <dgm:cxn modelId="{721054A3-B8C3-4C3B-BB3B-CCEA60C36DDB}" srcId="{AFFD05F4-EE32-407A-8FEB-2DAC3F4051B3}" destId="{E5DD9350-E41E-42A4-92AB-9A66F77E258A}" srcOrd="2" destOrd="0" parTransId="{0DB5E8D6-D9C0-4627-B016-29443653DEA9}" sibTransId="{ECA5D251-EBBE-4363-B3C9-FF7D679C95CF}"/>
    <dgm:cxn modelId="{1F360BA4-32CD-4A09-8D25-738B6254F69D}" type="presOf" srcId="{53955D70-7C2E-45F1-889D-F6B30DE1948D}" destId="{A355419E-CA1A-478E-92B5-71FEB1F29B7D}" srcOrd="0" destOrd="0" presId="urn:microsoft.com/office/officeart/2005/8/layout/process4"/>
    <dgm:cxn modelId="{40919FBB-85CD-452E-98E5-B08326C2D5E9}" type="presOf" srcId="{6453BC47-0072-4A4C-BF62-14CCFDE0441A}" destId="{3FAA49C3-6836-41A3-9795-64ABD47850C6}" srcOrd="0" destOrd="0" presId="urn:microsoft.com/office/officeart/2005/8/layout/process4"/>
    <dgm:cxn modelId="{5E34CAC2-239D-43EE-BF61-4FFA4F7D9CC1}" type="presOf" srcId="{AFFD05F4-EE32-407A-8FEB-2DAC3F4051B3}" destId="{04AC8A74-25C9-4DE2-9257-C5F0D4BDBD7C}" srcOrd="0" destOrd="0" presId="urn:microsoft.com/office/officeart/2005/8/layout/process4"/>
    <dgm:cxn modelId="{AD7611C3-6C5E-4CC1-90E1-119646625DD1}" srcId="{3D4E19F9-4D8C-4DC3-8AF0-42AE44E640E3}" destId="{F4354BA3-2149-402D-A454-E87A834F4B44}" srcOrd="4" destOrd="0" parTransId="{841B78B5-99CA-41F4-9A63-58EF4E5C75D2}" sibTransId="{4B240856-447C-4C08-AD4C-F87AF2F49228}"/>
    <dgm:cxn modelId="{B2C76FC3-EB53-4E24-BEFA-F2B40490FA43}" type="presOf" srcId="{13AD2B47-EF57-423E-82C4-7F50F850953B}" destId="{FB3D5931-0B83-4414-9813-8064717A9960}" srcOrd="0" destOrd="0" presId="urn:microsoft.com/office/officeart/2005/8/layout/process4"/>
    <dgm:cxn modelId="{AAD4A5C5-C34D-42F1-9019-C7CC9B638BD4}" type="presOf" srcId="{60A69824-2592-4D9A-AD76-2857842F66EC}" destId="{430B43B6-AE9A-4624-8DB1-DB409BCD26E0}" srcOrd="0" destOrd="0" presId="urn:microsoft.com/office/officeart/2005/8/layout/process4"/>
    <dgm:cxn modelId="{2452EAC6-E083-4156-B37A-4B032741E890}" srcId="{87D26389-DC26-4312-8CB4-3D418A42DEE4}" destId="{53955D70-7C2E-45F1-889D-F6B30DE1948D}" srcOrd="3" destOrd="0" parTransId="{07DC1CF0-3D33-48E5-8996-971D790E3DFC}" sibTransId="{D1B828A9-C842-4ECD-B280-37AF8A604BC7}"/>
    <dgm:cxn modelId="{DCE045CD-EA3C-4F49-8FE8-2CCF65953DB0}" type="presOf" srcId="{F18C83E0-01BB-44E6-AD92-1CCD76DD4B11}" destId="{19246628-A644-41DC-8DC2-C318F2D22E42}" srcOrd="0" destOrd="0" presId="urn:microsoft.com/office/officeart/2005/8/layout/process4"/>
    <dgm:cxn modelId="{3365F5D4-6CE5-4F23-955F-4BF90DC2BC2D}" srcId="{3D4E19F9-4D8C-4DC3-8AF0-42AE44E640E3}" destId="{73F28F6A-1254-4E7D-A3A4-D2DD5BC95A33}" srcOrd="1" destOrd="0" parTransId="{972F493C-F44C-4590-AF85-9F85CECB5DEB}" sibTransId="{8DFD353A-50A2-460D-8108-53B6BFF43137}"/>
    <dgm:cxn modelId="{2555ADDF-432B-40A2-8154-86208A0D4B1B}" srcId="{3D4E19F9-4D8C-4DC3-8AF0-42AE44E640E3}" destId="{F18C83E0-01BB-44E6-AD92-1CCD76DD4B11}" srcOrd="2" destOrd="0" parTransId="{C00BC5CF-4496-44DC-9815-63F0781DD952}" sibTransId="{E75FCD3E-25E8-447C-B550-8202C054138D}"/>
    <dgm:cxn modelId="{0A8E99E5-1918-4C6A-B6B0-F4D1111A8033}" srcId="{AFFD05F4-EE32-407A-8FEB-2DAC3F4051B3}" destId="{EA9FB5BA-8054-4EF1-B02E-176735261AC0}" srcOrd="4" destOrd="0" parTransId="{84F1AE9C-8FB9-4647-9933-19D1BF94618F}" sibTransId="{7AF7E636-143C-4DC1-AD2D-53C433963AB2}"/>
    <dgm:cxn modelId="{6C06B2E5-EFCD-4C97-891D-F144BC3240C0}" type="presOf" srcId="{3D4E19F9-4D8C-4DC3-8AF0-42AE44E640E3}" destId="{E7B1F5AB-4413-48AD-AC1B-148501A549F3}" srcOrd="0" destOrd="0" presId="urn:microsoft.com/office/officeart/2005/8/layout/process4"/>
    <dgm:cxn modelId="{BFC4F1EC-7290-4421-833A-B5BFE1985025}" type="presOf" srcId="{F71DC1D5-39C5-4BA6-88AA-F64EF5AFF41A}" destId="{43DBD8AA-556E-4877-83A9-EC38B50846C6}" srcOrd="0" destOrd="0" presId="urn:microsoft.com/office/officeart/2005/8/layout/process4"/>
    <dgm:cxn modelId="{55D17BF1-F9E5-4E3B-B3A0-EF4BE819DE89}" srcId="{AFFD05F4-EE32-407A-8FEB-2DAC3F4051B3}" destId="{3FB7AC30-4CC5-4414-BF7B-6373AABFEAE8}" srcOrd="0" destOrd="0" parTransId="{EAA7AAC7-A816-48EA-A41C-E229717EABBD}" sibTransId="{659F14C8-7F5C-4541-9415-E5A0F61699F3}"/>
    <dgm:cxn modelId="{003EACF5-193A-4EDB-8A77-8613F85432F7}" srcId="{AFFD05F4-EE32-407A-8FEB-2DAC3F4051B3}" destId="{F71DC1D5-39C5-4BA6-88AA-F64EF5AFF41A}" srcOrd="3" destOrd="0" parTransId="{1045C112-047F-4CDC-B9F3-D33BD3455553}" sibTransId="{391CE7D6-9C9C-4914-80F5-8E74E02C33E3}"/>
    <dgm:cxn modelId="{1A95ABFD-B903-4822-90E8-F9539A09BAA8}" type="presOf" srcId="{A10F7945-8A31-4A08-B385-F8865FD8C6AE}" destId="{E8D12F71-3DEB-43A6-B852-083C049E01D7}" srcOrd="0" destOrd="0" presId="urn:microsoft.com/office/officeart/2005/8/layout/process4"/>
    <dgm:cxn modelId="{D7225FFE-8042-481C-AE5D-F0760ADAA3F6}" type="presOf" srcId="{73F28F6A-1254-4E7D-A3A4-D2DD5BC95A33}" destId="{7741A433-AEB1-422C-AE3D-78BC8889D79A}" srcOrd="0" destOrd="0" presId="urn:microsoft.com/office/officeart/2005/8/layout/process4"/>
    <dgm:cxn modelId="{E8A3FF23-3BEA-4CA7-852C-0CDD9D6A738A}" type="presParOf" srcId="{FB3D5931-0B83-4414-9813-8064717A9960}" destId="{F01AC38C-8334-46AF-978D-55C1F84CCE8D}" srcOrd="0" destOrd="0" presId="urn:microsoft.com/office/officeart/2005/8/layout/process4"/>
    <dgm:cxn modelId="{162E68FA-EE56-4B94-827B-882D54D20444}" type="presParOf" srcId="{F01AC38C-8334-46AF-978D-55C1F84CCE8D}" destId="{04AC8A74-25C9-4DE2-9257-C5F0D4BDBD7C}" srcOrd="0" destOrd="0" presId="urn:microsoft.com/office/officeart/2005/8/layout/process4"/>
    <dgm:cxn modelId="{65000C37-43C2-4533-88B0-7A362C4E77B5}" type="presParOf" srcId="{F01AC38C-8334-46AF-978D-55C1F84CCE8D}" destId="{D59A6B18-72F2-470F-A2CC-CCF68B2DACE3}" srcOrd="1" destOrd="0" presId="urn:microsoft.com/office/officeart/2005/8/layout/process4"/>
    <dgm:cxn modelId="{F89086DC-DDA4-4323-8F7B-4F41811479BB}" type="presParOf" srcId="{F01AC38C-8334-46AF-978D-55C1F84CCE8D}" destId="{7A32A1EE-AB76-4C75-9D62-CA8B1E9C7437}" srcOrd="2" destOrd="0" presId="urn:microsoft.com/office/officeart/2005/8/layout/process4"/>
    <dgm:cxn modelId="{72F99E68-7A0C-45C9-80F0-BEF6BE4F295D}" type="presParOf" srcId="{7A32A1EE-AB76-4C75-9D62-CA8B1E9C7437}" destId="{D949DE99-B14E-4D4D-A916-438317865D47}" srcOrd="0" destOrd="0" presId="urn:microsoft.com/office/officeart/2005/8/layout/process4"/>
    <dgm:cxn modelId="{71B14246-2BA5-4D83-9883-363C6198F85C}" type="presParOf" srcId="{7A32A1EE-AB76-4C75-9D62-CA8B1E9C7437}" destId="{7B337755-71E7-4D84-B020-7D895249B59D}" srcOrd="1" destOrd="0" presId="urn:microsoft.com/office/officeart/2005/8/layout/process4"/>
    <dgm:cxn modelId="{52E2C3D8-A71A-49DD-B63C-7CA3F690F5FD}" type="presParOf" srcId="{7A32A1EE-AB76-4C75-9D62-CA8B1E9C7437}" destId="{F0DBCF2E-B0B8-4C2D-8C16-FD0E0F83E4D2}" srcOrd="2" destOrd="0" presId="urn:microsoft.com/office/officeart/2005/8/layout/process4"/>
    <dgm:cxn modelId="{0FBE77E2-5D8F-4875-A385-028AC81516F0}" type="presParOf" srcId="{7A32A1EE-AB76-4C75-9D62-CA8B1E9C7437}" destId="{43DBD8AA-556E-4877-83A9-EC38B50846C6}" srcOrd="3" destOrd="0" presId="urn:microsoft.com/office/officeart/2005/8/layout/process4"/>
    <dgm:cxn modelId="{41BB4A8C-B1C2-4423-8E08-2C66C63F137D}" type="presParOf" srcId="{7A32A1EE-AB76-4C75-9D62-CA8B1E9C7437}" destId="{C6EC4102-BA88-4C56-879F-2A45FB249461}" srcOrd="4" destOrd="0" presId="urn:microsoft.com/office/officeart/2005/8/layout/process4"/>
    <dgm:cxn modelId="{9D4FC94D-CB9A-4147-9B0F-9CA9EE5E28E5}" type="presParOf" srcId="{FB3D5931-0B83-4414-9813-8064717A9960}" destId="{CFC382C7-6405-41D4-B126-1D0C7FD826B5}" srcOrd="1" destOrd="0" presId="urn:microsoft.com/office/officeart/2005/8/layout/process4"/>
    <dgm:cxn modelId="{1E0E5D84-5732-44F1-8534-E19F18DD638A}" type="presParOf" srcId="{FB3D5931-0B83-4414-9813-8064717A9960}" destId="{C32CD263-E901-409A-9E72-851150205893}" srcOrd="2" destOrd="0" presId="urn:microsoft.com/office/officeart/2005/8/layout/process4"/>
    <dgm:cxn modelId="{67D3CB98-2F6E-4C8C-8FBC-C65508324165}" type="presParOf" srcId="{C32CD263-E901-409A-9E72-851150205893}" destId="{2D4C1BAC-3144-44AB-A504-180180CBB9A5}" srcOrd="0" destOrd="0" presId="urn:microsoft.com/office/officeart/2005/8/layout/process4"/>
    <dgm:cxn modelId="{AB0D84E0-7AEC-419B-8AFB-2275465D5B8B}" type="presParOf" srcId="{C32CD263-E901-409A-9E72-851150205893}" destId="{5FD764A6-0285-4CDA-8201-5FD2AE0ED18C}" srcOrd="1" destOrd="0" presId="urn:microsoft.com/office/officeart/2005/8/layout/process4"/>
    <dgm:cxn modelId="{50CA59DF-A29A-4A11-B407-92AE793E5FA8}" type="presParOf" srcId="{C32CD263-E901-409A-9E72-851150205893}" destId="{849C3F78-864C-4D8D-82B3-29DDD5036447}" srcOrd="2" destOrd="0" presId="urn:microsoft.com/office/officeart/2005/8/layout/process4"/>
    <dgm:cxn modelId="{638A4CF4-95DA-4127-A52C-CDE249BFCFD9}" type="presParOf" srcId="{849C3F78-864C-4D8D-82B3-29DDD5036447}" destId="{C9BE43E7-49C8-4B43-9CAF-24ED1E40FC7E}" srcOrd="0" destOrd="0" presId="urn:microsoft.com/office/officeart/2005/8/layout/process4"/>
    <dgm:cxn modelId="{AE75C362-BE83-417C-B906-918CA5B4922E}" type="presParOf" srcId="{849C3F78-864C-4D8D-82B3-29DDD5036447}" destId="{3FAA49C3-6836-41A3-9795-64ABD47850C6}" srcOrd="1" destOrd="0" presId="urn:microsoft.com/office/officeart/2005/8/layout/process4"/>
    <dgm:cxn modelId="{1A2A2ECD-BA75-40A0-9F07-4F991FCD4383}" type="presParOf" srcId="{849C3F78-864C-4D8D-82B3-29DDD5036447}" destId="{E8D12F71-3DEB-43A6-B852-083C049E01D7}" srcOrd="2" destOrd="0" presId="urn:microsoft.com/office/officeart/2005/8/layout/process4"/>
    <dgm:cxn modelId="{3C75853F-4E15-4A21-BC18-B97CF951F7D1}" type="presParOf" srcId="{849C3F78-864C-4D8D-82B3-29DDD5036447}" destId="{A355419E-CA1A-478E-92B5-71FEB1F29B7D}" srcOrd="3" destOrd="0" presId="urn:microsoft.com/office/officeart/2005/8/layout/process4"/>
    <dgm:cxn modelId="{20069C49-C8BB-40EF-A8EC-C7F1965CA15D}" type="presParOf" srcId="{849C3F78-864C-4D8D-82B3-29DDD5036447}" destId="{430B43B6-AE9A-4624-8DB1-DB409BCD26E0}" srcOrd="4" destOrd="0" presId="urn:microsoft.com/office/officeart/2005/8/layout/process4"/>
    <dgm:cxn modelId="{9DA9B72D-0AF7-44FB-8F45-1AB904769924}" type="presParOf" srcId="{FB3D5931-0B83-4414-9813-8064717A9960}" destId="{EBB6949D-66E6-42ED-8C26-D6B65199776C}" srcOrd="3" destOrd="0" presId="urn:microsoft.com/office/officeart/2005/8/layout/process4"/>
    <dgm:cxn modelId="{29C19E82-D0E5-42BC-9C05-25082CAC9479}" type="presParOf" srcId="{FB3D5931-0B83-4414-9813-8064717A9960}" destId="{AE451D3F-A16C-4BAB-8353-37B74D22EFD8}" srcOrd="4" destOrd="0" presId="urn:microsoft.com/office/officeart/2005/8/layout/process4"/>
    <dgm:cxn modelId="{2DB96A74-CF96-4F4A-A452-A58FB9582EA2}" type="presParOf" srcId="{AE451D3F-A16C-4BAB-8353-37B74D22EFD8}" destId="{E7B1F5AB-4413-48AD-AC1B-148501A549F3}" srcOrd="0" destOrd="0" presId="urn:microsoft.com/office/officeart/2005/8/layout/process4"/>
    <dgm:cxn modelId="{388193B4-0B28-4358-99B5-BA334CC2C041}" type="presParOf" srcId="{AE451D3F-A16C-4BAB-8353-37B74D22EFD8}" destId="{2B3B1548-D927-44A4-9C23-1D149A1FFD3C}" srcOrd="1" destOrd="0" presId="urn:microsoft.com/office/officeart/2005/8/layout/process4"/>
    <dgm:cxn modelId="{BABE75D5-A460-41B6-A3AA-5505862FD383}" type="presParOf" srcId="{AE451D3F-A16C-4BAB-8353-37B74D22EFD8}" destId="{484BB413-8B11-434A-8D90-90350C2530B3}" srcOrd="2" destOrd="0" presId="urn:microsoft.com/office/officeart/2005/8/layout/process4"/>
    <dgm:cxn modelId="{2523E356-2F7D-4889-AE7A-0CB84ADF7F3E}" type="presParOf" srcId="{484BB413-8B11-434A-8D90-90350C2530B3}" destId="{6B386ACE-1788-411B-9C04-3EF4615D31E2}" srcOrd="0" destOrd="0" presId="urn:microsoft.com/office/officeart/2005/8/layout/process4"/>
    <dgm:cxn modelId="{5527BF04-F8DC-4534-9573-8CC28AA46586}" type="presParOf" srcId="{484BB413-8B11-434A-8D90-90350C2530B3}" destId="{7741A433-AEB1-422C-AE3D-78BC8889D79A}" srcOrd="1" destOrd="0" presId="urn:microsoft.com/office/officeart/2005/8/layout/process4"/>
    <dgm:cxn modelId="{BE9F4185-EECA-4E6F-B110-EA5FD9869A62}" type="presParOf" srcId="{484BB413-8B11-434A-8D90-90350C2530B3}" destId="{19246628-A644-41DC-8DC2-C318F2D22E42}" srcOrd="2" destOrd="0" presId="urn:microsoft.com/office/officeart/2005/8/layout/process4"/>
    <dgm:cxn modelId="{62003FFF-032D-4197-9FEB-C22E9D5F8E30}" type="presParOf" srcId="{484BB413-8B11-434A-8D90-90350C2530B3}" destId="{E4C4942A-ADB8-468A-AC57-02A0978AC9FE}" srcOrd="3" destOrd="0" presId="urn:microsoft.com/office/officeart/2005/8/layout/process4"/>
    <dgm:cxn modelId="{45685D2B-94B2-44E8-BF1B-74E4BCE4692A}" type="presParOf" srcId="{484BB413-8B11-434A-8D90-90350C2530B3}" destId="{AF7AFF44-5DE2-4734-A8B4-A39EED482065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A6B18-72F2-470F-A2CC-CCF68B2DACE3}">
      <dsp:nvSpPr>
        <dsp:cNvPr id="0" name=""/>
        <dsp:cNvSpPr/>
      </dsp:nvSpPr>
      <dsp:spPr>
        <a:xfrm>
          <a:off x="0" y="3916057"/>
          <a:ext cx="8669783" cy="12853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Omniverse</a:t>
          </a:r>
          <a:endParaRPr lang="de-DE" sz="2400" kern="1200" dirty="0"/>
        </a:p>
      </dsp:txBody>
      <dsp:txXfrm>
        <a:off x="0" y="3916057"/>
        <a:ext cx="8669783" cy="694082"/>
      </dsp:txXfrm>
    </dsp:sp>
    <dsp:sp modelId="{D949DE99-B14E-4D4D-A916-438317865D47}">
      <dsp:nvSpPr>
        <dsp:cNvPr id="0" name=""/>
        <dsp:cNvSpPr/>
      </dsp:nvSpPr>
      <dsp:spPr>
        <a:xfrm>
          <a:off x="1058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Physics</a:t>
          </a:r>
          <a:endParaRPr lang="de-DE" sz="1300" kern="1200" dirty="0"/>
        </a:p>
      </dsp:txBody>
      <dsp:txXfrm>
        <a:off x="1058" y="4584433"/>
        <a:ext cx="1733533" cy="591255"/>
      </dsp:txXfrm>
    </dsp:sp>
    <dsp:sp modelId="{7B337755-71E7-4D84-B020-7D895249B59D}">
      <dsp:nvSpPr>
        <dsp:cNvPr id="0" name=""/>
        <dsp:cNvSpPr/>
      </dsp:nvSpPr>
      <dsp:spPr>
        <a:xfrm>
          <a:off x="1734591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Rendering</a:t>
          </a:r>
        </a:p>
      </dsp:txBody>
      <dsp:txXfrm>
        <a:off x="1734591" y="4584433"/>
        <a:ext cx="1733533" cy="591255"/>
      </dsp:txXfrm>
    </dsp:sp>
    <dsp:sp modelId="{F0DBCF2E-B0B8-4C2D-8C16-FD0E0F83E4D2}">
      <dsp:nvSpPr>
        <dsp:cNvPr id="0" name=""/>
        <dsp:cNvSpPr/>
      </dsp:nvSpPr>
      <dsp:spPr>
        <a:xfrm>
          <a:off x="3468124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UI</a:t>
          </a:r>
        </a:p>
      </dsp:txBody>
      <dsp:txXfrm>
        <a:off x="3468124" y="4584433"/>
        <a:ext cx="1733533" cy="591255"/>
      </dsp:txXfrm>
    </dsp:sp>
    <dsp:sp modelId="{43DBD8AA-556E-4877-83A9-EC38B50846C6}">
      <dsp:nvSpPr>
        <dsp:cNvPr id="0" name=""/>
        <dsp:cNvSpPr/>
      </dsp:nvSpPr>
      <dsp:spPr>
        <a:xfrm>
          <a:off x="5201658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USD</a:t>
          </a:r>
        </a:p>
      </dsp:txBody>
      <dsp:txXfrm>
        <a:off x="5201658" y="4584433"/>
        <a:ext cx="1733533" cy="591255"/>
      </dsp:txXfrm>
    </dsp:sp>
    <dsp:sp modelId="{C6EC4102-BA88-4C56-879F-2A45FB249461}">
      <dsp:nvSpPr>
        <dsp:cNvPr id="0" name=""/>
        <dsp:cNvSpPr/>
      </dsp:nvSpPr>
      <dsp:spPr>
        <a:xfrm>
          <a:off x="6935191" y="4584433"/>
          <a:ext cx="1733533" cy="5912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Viewport</a:t>
          </a:r>
        </a:p>
      </dsp:txBody>
      <dsp:txXfrm>
        <a:off x="6935191" y="4584433"/>
        <a:ext cx="1733533" cy="591255"/>
      </dsp:txXfrm>
    </dsp:sp>
    <dsp:sp modelId="{5FD764A6-0285-4CDA-8201-5FD2AE0ED18C}">
      <dsp:nvSpPr>
        <dsp:cNvPr id="0" name=""/>
        <dsp:cNvSpPr/>
      </dsp:nvSpPr>
      <dsp:spPr>
        <a:xfrm rot="10800000">
          <a:off x="0" y="1958488"/>
          <a:ext cx="8669783" cy="1976849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Isaac Sim (</a:t>
          </a:r>
          <a:r>
            <a:rPr lang="de-DE" sz="2400" kern="1200" dirty="0" err="1"/>
            <a:t>Closed</a:t>
          </a:r>
          <a:r>
            <a:rPr lang="de-DE" sz="2400" kern="1200" dirty="0"/>
            <a:t> Source)</a:t>
          </a:r>
        </a:p>
      </dsp:txBody>
      <dsp:txXfrm rot="-10800000">
        <a:off x="0" y="1958488"/>
        <a:ext cx="8669783" cy="693874"/>
      </dsp:txXfrm>
    </dsp:sp>
    <dsp:sp modelId="{C9BE43E7-49C8-4B43-9CAF-24ED1E40FC7E}">
      <dsp:nvSpPr>
        <dsp:cNvPr id="0" name=""/>
        <dsp:cNvSpPr/>
      </dsp:nvSpPr>
      <dsp:spPr>
        <a:xfrm>
          <a:off x="1058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Visual Coding (</a:t>
          </a:r>
          <a:r>
            <a:rPr lang="de-DE" sz="1300" kern="1200" dirty="0" err="1"/>
            <a:t>OmniGraph</a:t>
          </a:r>
          <a:r>
            <a:rPr lang="de-DE" sz="1300" kern="1200" dirty="0"/>
            <a:t>)</a:t>
          </a:r>
        </a:p>
      </dsp:txBody>
      <dsp:txXfrm>
        <a:off x="1058" y="2652362"/>
        <a:ext cx="1733533" cy="591077"/>
      </dsp:txXfrm>
    </dsp:sp>
    <dsp:sp modelId="{3FAA49C3-6836-41A3-9795-64ABD47850C6}">
      <dsp:nvSpPr>
        <dsp:cNvPr id="0" name=""/>
        <dsp:cNvSpPr/>
      </dsp:nvSpPr>
      <dsp:spPr>
        <a:xfrm>
          <a:off x="1734591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Robot Assembler</a:t>
          </a:r>
        </a:p>
      </dsp:txBody>
      <dsp:txXfrm>
        <a:off x="1734591" y="2652362"/>
        <a:ext cx="1733533" cy="591077"/>
      </dsp:txXfrm>
    </dsp:sp>
    <dsp:sp modelId="{E8D12F71-3DEB-43A6-B852-083C049E01D7}">
      <dsp:nvSpPr>
        <dsp:cNvPr id="0" name=""/>
        <dsp:cNvSpPr/>
      </dsp:nvSpPr>
      <dsp:spPr>
        <a:xfrm>
          <a:off x="3468124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ROS</a:t>
          </a:r>
        </a:p>
      </dsp:txBody>
      <dsp:txXfrm>
        <a:off x="3468124" y="2652362"/>
        <a:ext cx="1733533" cy="591077"/>
      </dsp:txXfrm>
    </dsp:sp>
    <dsp:sp modelId="{A355419E-CA1A-478E-92B5-71FEB1F29B7D}">
      <dsp:nvSpPr>
        <dsp:cNvPr id="0" name=""/>
        <dsp:cNvSpPr/>
      </dsp:nvSpPr>
      <dsp:spPr>
        <a:xfrm>
          <a:off x="5201658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Synthetic</a:t>
          </a:r>
          <a:r>
            <a:rPr lang="de-DE" sz="1300" kern="1200" dirty="0"/>
            <a:t> Data Generation</a:t>
          </a:r>
        </a:p>
      </dsp:txBody>
      <dsp:txXfrm>
        <a:off x="5201658" y="2652362"/>
        <a:ext cx="1733533" cy="591077"/>
      </dsp:txXfrm>
    </dsp:sp>
    <dsp:sp modelId="{430B43B6-AE9A-4624-8DB1-DB409BCD26E0}">
      <dsp:nvSpPr>
        <dsp:cNvPr id="0" name=""/>
        <dsp:cNvSpPr/>
      </dsp:nvSpPr>
      <dsp:spPr>
        <a:xfrm>
          <a:off x="6935191" y="2652362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URDF </a:t>
          </a:r>
          <a:r>
            <a:rPr lang="de-DE" sz="1300" kern="1200" dirty="0" err="1"/>
            <a:t>Compatibility</a:t>
          </a:r>
          <a:endParaRPr lang="de-DE" sz="1300" kern="1200" dirty="0"/>
        </a:p>
      </dsp:txBody>
      <dsp:txXfrm>
        <a:off x="6935191" y="2652362"/>
        <a:ext cx="1733533" cy="591077"/>
      </dsp:txXfrm>
    </dsp:sp>
    <dsp:sp modelId="{2B3B1548-D927-44A4-9C23-1D149A1FFD3C}">
      <dsp:nvSpPr>
        <dsp:cNvPr id="0" name=""/>
        <dsp:cNvSpPr/>
      </dsp:nvSpPr>
      <dsp:spPr>
        <a:xfrm rot="10800000">
          <a:off x="0" y="919"/>
          <a:ext cx="8669783" cy="1976849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IsaacLab</a:t>
          </a:r>
          <a:r>
            <a:rPr lang="de-DE" sz="2400" kern="1200" dirty="0"/>
            <a:t> (Open Source)</a:t>
          </a:r>
        </a:p>
      </dsp:txBody>
      <dsp:txXfrm rot="-10800000">
        <a:off x="0" y="919"/>
        <a:ext cx="8669783" cy="693874"/>
      </dsp:txXfrm>
    </dsp:sp>
    <dsp:sp modelId="{6B386ACE-1788-411B-9C04-3EF4615D31E2}">
      <dsp:nvSpPr>
        <dsp:cNvPr id="0" name=""/>
        <dsp:cNvSpPr/>
      </dsp:nvSpPr>
      <dsp:spPr>
        <a:xfrm>
          <a:off x="1058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RL Assets and Environments </a:t>
          </a:r>
        </a:p>
      </dsp:txBody>
      <dsp:txXfrm>
        <a:off x="1058" y="694793"/>
        <a:ext cx="1733533" cy="591077"/>
      </dsp:txXfrm>
    </dsp:sp>
    <dsp:sp modelId="{7741A433-AEB1-422C-AE3D-78BC8889D79A}">
      <dsp:nvSpPr>
        <dsp:cNvPr id="0" name=""/>
        <dsp:cNvSpPr/>
      </dsp:nvSpPr>
      <dsp:spPr>
        <a:xfrm>
          <a:off x="1734591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Tasking Framework</a:t>
          </a:r>
          <a:endParaRPr lang="de-DE" sz="1300" kern="1200" dirty="0"/>
        </a:p>
      </dsp:txBody>
      <dsp:txXfrm>
        <a:off x="1734591" y="694793"/>
        <a:ext cx="1733533" cy="591077"/>
      </dsp:txXfrm>
    </dsp:sp>
    <dsp:sp modelId="{19246628-A644-41DC-8DC2-C318F2D22E42}">
      <dsp:nvSpPr>
        <dsp:cNvPr id="0" name=""/>
        <dsp:cNvSpPr/>
      </dsp:nvSpPr>
      <dsp:spPr>
        <a:xfrm>
          <a:off x="3468124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Domain Randomization and Terrain Generation</a:t>
          </a:r>
          <a:endParaRPr lang="de-DE" sz="1300" kern="1200" dirty="0"/>
        </a:p>
      </dsp:txBody>
      <dsp:txXfrm>
        <a:off x="3468124" y="694793"/>
        <a:ext cx="1733533" cy="591077"/>
      </dsp:txXfrm>
    </dsp:sp>
    <dsp:sp modelId="{E4C4942A-ADB8-468A-AC57-02A0978AC9FE}">
      <dsp:nvSpPr>
        <dsp:cNvPr id="0" name=""/>
        <dsp:cNvSpPr/>
      </dsp:nvSpPr>
      <dsp:spPr>
        <a:xfrm>
          <a:off x="5201658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Imitation Learning</a:t>
          </a:r>
          <a:endParaRPr lang="de-DE" sz="1300" kern="1200" dirty="0"/>
        </a:p>
      </dsp:txBody>
      <dsp:txXfrm>
        <a:off x="5201658" y="694793"/>
        <a:ext cx="1733533" cy="591077"/>
      </dsp:txXfrm>
    </dsp:sp>
    <dsp:sp modelId="{AF7AFF44-5DE2-4734-A8B4-A39EED482065}">
      <dsp:nvSpPr>
        <dsp:cNvPr id="0" name=""/>
        <dsp:cNvSpPr/>
      </dsp:nvSpPr>
      <dsp:spPr>
        <a:xfrm>
          <a:off x="6935191" y="694793"/>
          <a:ext cx="1733533" cy="59107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…</a:t>
          </a:r>
        </a:p>
      </dsp:txBody>
      <dsp:txXfrm>
        <a:off x="6935191" y="694793"/>
        <a:ext cx="1733533" cy="591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3CCC1-6AFF-4F30-AE9E-A05A95B7FC90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2AB88-2158-41E4-ADD0-A0EE13EFD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07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ujoco.readthedocs.io/en/stable/XMLreference.html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jit.html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NVIDIA/warp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edsauce.com/wp-content/uploads/2020/10/NVIDIA_Omniverse_Pipeline-1024x517.p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aac-sim/IsaacGymEnv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saac-orbit.github.io/" TargetMode="External"/><Relationship Id="rId4" Type="http://schemas.openxmlformats.org/officeDocument/2006/relationships/hyperlink" Target="https://github.com/isaac-sim/OmniIsaacGymEnv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096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26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Viewport with property changes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5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ins detail </a:t>
            </a:r>
            <a:r>
              <a:rPr lang="en-US" dirty="0" err="1"/>
              <a:t>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314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39E6E-66A0-1F73-E87D-7F18A5529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37537-5FF8-AB62-CA39-87DC07440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ED54B5-11FC-E46E-73FE-F37D795CB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Timeline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6A903C-77C9-80FB-9FCD-190AE0EC7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54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946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898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best friend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86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</a:t>
            </a:r>
          </a:p>
          <a:p>
            <a:r>
              <a:rPr lang="en-US" b="1" dirty="0"/>
              <a:t>- Prepare</a:t>
            </a:r>
          </a:p>
          <a:p>
            <a:r>
              <a:rPr lang="en-US" b="1" dirty="0"/>
              <a:t>- Idea -&gt; Force use of  debugging tools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07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/>
              <a:t>URDF extra: </a:t>
            </a:r>
            <a:r>
              <a:rPr lang="en-US" sz="1400" noProof="0" dirty="0"/>
              <a:t>Other properties in the URDF are ignored and may be omitted; these include masses, moments of inertia, visual and collision meshes, etc.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408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XML Reference - </a:t>
            </a:r>
            <a:r>
              <a:rPr lang="de-DE" dirty="0" err="1">
                <a:hlinkClick r:id="rId3"/>
              </a:rPr>
              <a:t>MuJoCo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Documentation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665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Timeline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351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66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example</a:t>
            </a:r>
            <a:r>
              <a:rPr lang="de-DE" dirty="0"/>
              <a:t> Isaac Lab </a:t>
            </a:r>
            <a:r>
              <a:rPr lang="de-DE" dirty="0" err="1"/>
              <a:t>environments</a:t>
            </a:r>
            <a:r>
              <a:rPr lang="de-DE" dirty="0"/>
              <a:t>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248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Direct</a:t>
            </a: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: The user defines a single class that implements the entire environment directly. This class is responsible for computing observations, applying actions, and computing rewards.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Manager-based</a:t>
            </a: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: The environment is decomposed into individual components (or managers) that handle different aspects of the environment (such as computing observations, applying actions, and applying randomization). </a:t>
            </a:r>
            <a:b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The user defines configuration classes for each component and the environment is responsible for coordinating the managers and calling their functions.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This manager-based workflow is more modular and allows different components of the environment to be swapped out easily. This is useful when prototyping the environment and experimenting with different configurations.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On the other hand, the direct workflow is more efficient and allows for more fine-grained control over the environment logic as well as the utilization of optimized frameworks such as </a:t>
            </a:r>
            <a:r>
              <a:rPr lang="en-US" sz="1200" b="0" i="0" kern="1200" dirty="0" err="1">
                <a:solidFill>
                  <a:srgbClr val="76B900"/>
                </a:solidFill>
                <a:effectLst/>
                <a:latin typeface="-apple-system"/>
                <a:ea typeface="+mn-ea"/>
                <a:cs typeface="+mn-cs"/>
                <a:hlinkClick r:id="rId3"/>
              </a:rPr>
              <a:t>PyTorch</a:t>
            </a:r>
            <a:r>
              <a:rPr lang="en-US" sz="1200" b="0" i="0" kern="1200" dirty="0">
                <a:solidFill>
                  <a:srgbClr val="76B900"/>
                </a:solidFill>
                <a:effectLst/>
                <a:latin typeface="-apple-system"/>
                <a:ea typeface="+mn-ea"/>
                <a:cs typeface="+mn-cs"/>
                <a:hlinkClick r:id="rId3"/>
              </a:rPr>
              <a:t> JIT</a:t>
            </a: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 or </a:t>
            </a:r>
            <a:r>
              <a:rPr lang="en-US" sz="1200" b="0" i="0" kern="1200" dirty="0">
                <a:solidFill>
                  <a:srgbClr val="789841"/>
                </a:solidFill>
                <a:effectLst/>
                <a:latin typeface="-apple-system"/>
                <a:ea typeface="+mn-ea"/>
                <a:cs typeface="+mn-cs"/>
                <a:hlinkClick r:id="rId4"/>
              </a:rPr>
              <a:t>Warp</a:t>
            </a:r>
            <a:r>
              <a:rPr lang="en-US" sz="1200" b="0" i="0" kern="1200" dirty="0">
                <a:solidFill>
                  <a:srgbClr val="323232"/>
                </a:solidFill>
                <a:effectLst/>
                <a:latin typeface="-apple-system"/>
                <a:ea typeface="+mn-ea"/>
                <a:cs typeface="+mn-cs"/>
              </a:rPr>
              <a:t>. This is useful when optimizing the environment for performance or when implementing complex logic that is difficult to decompose into separate components.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5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Timeline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54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91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Gutes</a:t>
            </a:r>
            <a:r>
              <a:rPr lang="en-US" dirty="0"/>
              <a:t> Bild, </a:t>
            </a:r>
            <a:r>
              <a:rPr lang="en-US" dirty="0" err="1"/>
              <a:t>rechtlich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verwendbar</a:t>
            </a:r>
            <a:r>
              <a:rPr lang="en-US" dirty="0"/>
              <a:t>: </a:t>
            </a:r>
            <a:r>
              <a:rPr lang="de-DE" dirty="0">
                <a:hlinkClick r:id="rId3"/>
              </a:rPr>
              <a:t>NVIDIA_Omniverse_Pipeline-1024x517.png (1024×517)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3175">
                  <a:solidFill>
                    <a:schemeClr val="bg1"/>
                  </a:solidFill>
                </a:ln>
              </a:rPr>
              <a:t>Enterprise Scalability (500 Concurrent Users, </a:t>
            </a:r>
            <a:br>
              <a:rPr lang="en-US" dirty="0">
                <a:ln w="3175">
                  <a:solidFill>
                    <a:schemeClr val="bg1"/>
                  </a:solidFill>
                </a:ln>
              </a:rPr>
            </a:br>
            <a:r>
              <a:rPr lang="en-US" dirty="0">
                <a:ln w="3175">
                  <a:solidFill>
                    <a:schemeClr val="bg1"/>
                  </a:solidFill>
                </a:ln>
              </a:rPr>
              <a:t>Up to 30 editing Users per Session, SSO and SSL Support)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83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Omniverse,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Isaac Sim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robotics</a:t>
            </a:r>
            <a:r>
              <a:rPr lang="de-DE" dirty="0"/>
              <a:t> support and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Isaac Lab </a:t>
            </a:r>
            <a:r>
              <a:rPr lang="de-DE" dirty="0" err="1"/>
              <a:t>utilizes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state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</a:t>
            </a:r>
            <a:r>
              <a:rPr lang="de-DE" dirty="0" err="1"/>
              <a:t>robotics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With</a:t>
            </a:r>
            <a:r>
              <a:rPr lang="de-DE" dirty="0"/>
              <a:t> ist </a:t>
            </a:r>
            <a:r>
              <a:rPr lang="de-DE" dirty="0" err="1"/>
              <a:t>introduction</a:t>
            </a:r>
            <a:r>
              <a:rPr lang="de-DE" dirty="0"/>
              <a:t>, Isaac Lab </a:t>
            </a:r>
            <a:r>
              <a:rPr lang="de-DE" dirty="0" err="1"/>
              <a:t>deprecates</a:t>
            </a:r>
            <a:r>
              <a:rPr lang="de-DE" dirty="0"/>
              <a:t> 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 the previous </a:t>
            </a:r>
            <a:r>
              <a:rPr lang="en-US" b="0" i="0" u="none" strike="noStrike" dirty="0" err="1">
                <a:solidFill>
                  <a:srgbClr val="76B900"/>
                </a:solidFill>
                <a:effectLst/>
                <a:latin typeface="-apple-system"/>
                <a:hlinkClick r:id="rId3"/>
              </a:rPr>
              <a:t>IsaacGymEnvs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, </a:t>
            </a:r>
            <a:r>
              <a:rPr lang="en-US" b="0" i="0" u="none" strike="noStrike" dirty="0" err="1">
                <a:solidFill>
                  <a:srgbClr val="76B900"/>
                </a:solidFill>
                <a:effectLst/>
                <a:latin typeface="-apple-system"/>
                <a:hlinkClick r:id="rId4"/>
              </a:rPr>
              <a:t>OmniIsaacGymEnvs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76B900"/>
                </a:solidFill>
                <a:effectLst/>
                <a:latin typeface="-apple-system"/>
                <a:hlinkClick r:id="rId5"/>
              </a:rPr>
              <a:t>Orbit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 frameworks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in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infrastructures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Isaac </a:t>
            </a:r>
            <a:r>
              <a:rPr lang="de-DE" dirty="0" err="1"/>
              <a:t>Automator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multi-stage and multi-container </a:t>
            </a:r>
            <a:r>
              <a:rPr lang="de-DE" dirty="0" err="1"/>
              <a:t>setups</a:t>
            </a:r>
            <a:r>
              <a:rPr lang="de-DE" dirty="0"/>
              <a:t> NVIDIA </a:t>
            </a:r>
            <a:r>
              <a:rPr lang="de-DE" dirty="0" err="1"/>
              <a:t>provides</a:t>
            </a:r>
            <a:r>
              <a:rPr lang="de-DE" dirty="0"/>
              <a:t> OSMO (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35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uns bedeutet </a:t>
            </a:r>
            <a:r>
              <a:rPr lang="de-DE" dirty="0" err="1"/>
              <a:t>usd</a:t>
            </a:r>
            <a:r>
              <a:rPr lang="de-DE" dirty="0"/>
              <a:t> ein einheitliches Datenformat das viele Formate ersetzen kann oder an bestehende Datenformate andocken kann und zusätzlich ermöglicht </a:t>
            </a:r>
            <a:r>
              <a:rPr lang="de-DE" dirty="0" err="1"/>
              <a:t>usd</a:t>
            </a:r>
            <a:r>
              <a:rPr lang="de-DE" dirty="0"/>
              <a:t> komplexe Szenen in einer </a:t>
            </a:r>
            <a:r>
              <a:rPr lang="de-DE" dirty="0" err="1"/>
              <a:t>skalierbarkeit</a:t>
            </a:r>
            <a:r>
              <a:rPr lang="de-DE" dirty="0"/>
              <a:t> auf der Omniverse </a:t>
            </a:r>
            <a:r>
              <a:rPr lang="de-DE" dirty="0" err="1"/>
              <a:t>Platform</a:t>
            </a:r>
            <a:r>
              <a:rPr lang="de-DE" dirty="0"/>
              <a:t> wie ich sie noch nicht kannte, bis heute nichts vergleichbares gesehen habe.</a:t>
            </a:r>
            <a:br>
              <a:rPr lang="de-DE" dirty="0"/>
            </a:br>
            <a:r>
              <a:rPr lang="de-DE" dirty="0"/>
              <a:t>Der Anfangsaufwand mit </a:t>
            </a:r>
            <a:r>
              <a:rPr lang="de-DE" dirty="0" err="1"/>
              <a:t>usd</a:t>
            </a:r>
            <a:r>
              <a:rPr lang="de-DE" dirty="0"/>
              <a:t> zu arbeiten gerade mit </a:t>
            </a:r>
            <a:r>
              <a:rPr lang="de-DE" dirty="0" err="1"/>
              <a:t>referenzing</a:t>
            </a:r>
            <a:r>
              <a:rPr lang="de-DE" dirty="0"/>
              <a:t>, kann anfangs gerade die </a:t>
            </a:r>
            <a:r>
              <a:rPr lang="de-DE" dirty="0" err="1"/>
              <a:t>Lernurve</a:t>
            </a:r>
            <a:r>
              <a:rPr lang="de-DE" dirty="0"/>
              <a:t> von </a:t>
            </a:r>
            <a:r>
              <a:rPr lang="de-DE" dirty="0" err="1"/>
              <a:t>Omnviverse</a:t>
            </a:r>
            <a:r>
              <a:rPr lang="de-DE" dirty="0"/>
              <a:t> stark </a:t>
            </a:r>
            <a:r>
              <a:rPr lang="de-DE" dirty="0" err="1"/>
              <a:t>versteilern</a:t>
            </a:r>
            <a:r>
              <a:rPr lang="de-DE" dirty="0"/>
              <a:t>, jedoch überwiegen später die Vorteile.</a:t>
            </a:r>
          </a:p>
          <a:p>
            <a:r>
              <a:rPr lang="de-DE" dirty="0"/>
              <a:t>Die erwähnte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60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98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Viewport with property changes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AB88-2158-41E4-ADD0-A0EE13EFD94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4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781F142-C9AB-9BB6-E222-872D4D68D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540" y="808326"/>
            <a:ext cx="6585527" cy="1897928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de-DE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9C38A3F4-841E-981C-B15C-D3A27DF49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540" y="2800928"/>
            <a:ext cx="658552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052ACCB-3B3A-1008-09DC-755859B37227}"/>
              </a:ext>
            </a:extLst>
          </p:cNvPr>
          <p:cNvSpPr/>
          <p:nvPr userDrawn="1"/>
        </p:nvSpPr>
        <p:spPr>
          <a:xfrm>
            <a:off x="8909104" y="0"/>
            <a:ext cx="2405441" cy="6858000"/>
          </a:xfrm>
          <a:prstGeom prst="rect">
            <a:avLst/>
          </a:prstGeom>
          <a:solidFill>
            <a:srgbClr val="BED8EC"/>
          </a:solidFill>
          <a:ln>
            <a:solidFill>
              <a:srgbClr val="BED8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D9FB945A-419B-6FB4-48D7-ABF5127F09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09" y="86762"/>
            <a:ext cx="2407436" cy="1115381"/>
          </a:xfrm>
          <a:prstGeom prst="rect">
            <a:avLst/>
          </a:prstGeom>
        </p:spPr>
      </p:pic>
      <p:pic>
        <p:nvPicPr>
          <p:cNvPr id="2" name="Grafik 1" descr="Ein Bild, das Text, Screenshot, Schrift, Schwarz enthält.&#10;&#10;Automatisch generierte Beschreibung">
            <a:extLst>
              <a:ext uri="{FF2B5EF4-FFF2-40B4-BE49-F238E27FC236}">
                <a16:creationId xmlns:a16="http://schemas.microsoft.com/office/drawing/2014/main" id="{76739A43-B3FF-AC86-F91B-BA0EE98A8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3"/>
          <a:stretch/>
        </p:blipFill>
        <p:spPr>
          <a:xfrm>
            <a:off x="9099340" y="5175955"/>
            <a:ext cx="2297501" cy="19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1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55909"/>
            <a:ext cx="3423248" cy="432899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C953DF0C-2CE5-92E8-3EC4-7F610A3E5E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B9730AC-4E4B-3B3D-72B4-3ADC1AB4797A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07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5"/>
            <a:ext cx="3423248" cy="43227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7" name="Grafik 6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3F6969D6-1BA1-9340-C09E-49C16E646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5821E3D-17E4-4E7E-F94E-C437FCF6511B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00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2C97F42-26C3-8DAE-3DF5-4D271863C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A872020-8EAA-86FC-D17D-C100539AB614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09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3"/>
            <a:ext cx="2560606" cy="432587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52AFE670-9F4D-91B2-9138-2DE2790AA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6FACD7B-F14E-86F3-D26F-DE7DEA82BFB1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70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4D4CCE54-7B61-90B6-8C29-C5B4B7C1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5EA86CB-75EB-BF47-2858-3F598E161527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43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89863" y="1857465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B778063-AB39-7111-0313-297F74002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009AD8-A272-D1FD-D60C-A5E166181124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41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4349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41528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70548AF7-D679-7BB1-81B3-C2E2333AFF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0EEB501-49FB-71CA-8AD0-0BE719A0EE37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82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4349"/>
            <a:ext cx="2560606" cy="43274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4349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5"/>
            <a:ext cx="2560606" cy="225544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295F0A44-2A63-0345-F359-2E06CCFC8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140C267-6304-DC75-AAE0-CC228A68D87A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87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2B29B08E-E6DE-1D2F-608B-A9EE7E40AC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7AD6C46-8CE9-20BD-8D29-0B2D702AA121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121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3"/>
            <a:ext cx="2560606" cy="432587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00FE211-0750-976F-8539-25D2389E3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C842C62-DBD3-5D83-C863-31467DC087A9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5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8C3E3-F083-386F-CA4A-281D2BD8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958024-2789-6AD2-EB87-A919E8B51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3A83BDA-0D7D-F0BC-AC31-569C2B545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6476103-ACD5-54B7-DBBE-85AE64F8E8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39419" y="1862138"/>
            <a:ext cx="651438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B6B3C61-C19E-D07D-BB54-CBF5A0A11E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862138"/>
            <a:ext cx="3829050" cy="4322762"/>
          </a:xfrm>
        </p:spPr>
        <p:txBody>
          <a:bodyPr/>
          <a:lstStyle/>
          <a:p>
            <a:endParaRPr lang="de-DE"/>
          </a:p>
        </p:txBody>
      </p:sp>
      <p:pic>
        <p:nvPicPr>
          <p:cNvPr id="4" name="Grafik 3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7F2B1B82-64D9-E150-E8D0-0469E74ED1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1B2A95F-7DC7-46B5-9010-053C801E970F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501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65253"/>
            <a:ext cx="2560606" cy="43196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65253"/>
            <a:ext cx="2560606" cy="43165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CB8B1DBE-CDC2-472B-38C0-76D6A74BF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FA8409D-C11A-A65E-B53B-17521196A475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04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4388435D-EAB4-1FF0-8A08-611597E00F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B853C9A-0E0B-E47C-D459-17CA14ED979E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73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4A06A367-70CD-EF7C-6BFC-B5E32E65E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8B77D58-576E-413E-8FC2-32D3549A189C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20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1" name="Grafik 10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80625A4A-8812-835C-8B6C-456A80630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1D83042-7C4D-E4AF-FE0D-8FC52C1B55DC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00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4"/>
            <a:ext cx="2560606" cy="432587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818A5757-E3F4-D7F9-8191-168F1C6EF3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E783517-6134-8F4B-871B-0D185F7EE814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07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86DEBBCE-FD31-2CD2-0368-A19986837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8E9312-7C51-6473-DFD2-397204994F46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44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CFBE70D-91F2-C8BA-412B-D44D97016FEF}"/>
              </a:ext>
            </a:extLst>
          </p:cNvPr>
          <p:cNvSpPr/>
          <p:nvPr userDrawn="1"/>
        </p:nvSpPr>
        <p:spPr>
          <a:xfrm>
            <a:off x="6172200" y="1825626"/>
            <a:ext cx="5181600" cy="4351338"/>
          </a:xfrm>
          <a:prstGeom prst="rect">
            <a:avLst/>
          </a:prstGeom>
          <a:solidFill>
            <a:srgbClr val="EBF3F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C502FF-01FF-29FC-9C18-EA393766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F2C32-773F-E44A-A606-8952BD8A2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C443C8-3C65-74AE-146A-B3CAF35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4" name="Grafik 3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2FDB076D-383F-469D-E8EA-7423F4265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BF8F6F1-CFF1-012B-DD5E-0BFAE5CA09FB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49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E2900AE-82A3-99E4-3CF6-77AE10194AEA}"/>
              </a:ext>
            </a:extLst>
          </p:cNvPr>
          <p:cNvSpPr/>
          <p:nvPr userDrawn="1"/>
        </p:nvSpPr>
        <p:spPr>
          <a:xfrm>
            <a:off x="4211782" y="1825626"/>
            <a:ext cx="7142018" cy="4351338"/>
          </a:xfrm>
          <a:prstGeom prst="rect">
            <a:avLst/>
          </a:prstGeom>
          <a:solidFill>
            <a:srgbClr val="EBF3F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C502FF-01FF-29FC-9C18-EA393766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F2C32-773F-E44A-A606-8952BD8A2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004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C443C8-3C65-74AE-146A-B3CAF35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4" name="Grafik 3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BA4DF7EC-50B6-3B25-9D28-7F9F139B4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3C77D50-4913-1D7E-1622-F6039B581EE4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67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E2900AE-82A3-99E4-3CF6-77AE10194AEA}"/>
              </a:ext>
            </a:extLst>
          </p:cNvPr>
          <p:cNvSpPr/>
          <p:nvPr userDrawn="1"/>
        </p:nvSpPr>
        <p:spPr>
          <a:xfrm>
            <a:off x="838200" y="1825626"/>
            <a:ext cx="10515600" cy="4351338"/>
          </a:xfrm>
          <a:prstGeom prst="rect">
            <a:avLst/>
          </a:prstGeom>
          <a:solidFill>
            <a:srgbClr val="EBF3F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C502FF-01FF-29FC-9C18-EA393766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C443C8-3C65-74AE-146A-B3CAF35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EF231AE0-6BFA-59B2-4D58-5C50BF4F9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5768CE6-6805-F472-7F72-B617FE1AD885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84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502FF-01FF-29FC-9C18-EA393766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C443C8-3C65-74AE-146A-B3CAF35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EF231AE0-6BFA-59B2-4D58-5C50BF4F9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1BEC34-F8E0-4532-6D53-E920C2D7A942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5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10515600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5931578A-1BB2-E000-B4B9-A7A2DAA891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37EA0E6-D2B1-E6A0-3D7B-B53FCDCB2260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36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2F922A-F770-BE19-E92A-01A06DE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2" name="Grafik 1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4A02239-CDB7-135B-534B-D576070B1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0986254-5C44-7B23-565B-E3FD155B39AC}"/>
              </a:ext>
            </a:extLst>
          </p:cNvPr>
          <p:cNvSpPr/>
          <p:nvPr userDrawn="1"/>
        </p:nvSpPr>
        <p:spPr>
          <a:xfrm>
            <a:off x="838200" y="1115381"/>
            <a:ext cx="10515600" cy="5061583"/>
          </a:xfrm>
          <a:prstGeom prst="rect">
            <a:avLst/>
          </a:prstGeom>
          <a:solidFill>
            <a:srgbClr val="EBF3F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899935-8482-E551-61A0-371CB87B9F47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799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Image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D9A6CA7B-BE10-4ED1-A788-81A3625E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02" y="1450465"/>
            <a:ext cx="11226794" cy="49148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EC4AD07-FFF6-4307-AED5-7B1CEAD4E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02" y="6552002"/>
            <a:ext cx="1052396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de-DE" sz="999" b="0" i="0" smtClean="0">
                <a:latin typeface="+mn-lt"/>
              </a:defRPr>
            </a:lvl1pPr>
          </a:lstStyle>
          <a:p>
            <a:pPr algn="l" defTabSz="914454">
              <a:lnSpc>
                <a:spcPct val="108000"/>
              </a:lnSpc>
              <a:spcAft>
                <a:spcPts val="1007"/>
              </a:spcAft>
            </a:pPr>
            <a:r>
              <a:rPr lang="de-DE"/>
              <a:t>Konsortialtreffen Magdeburg IPI | 10.03.25 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F3CDC145-7A64-4835-B48C-02DEAAA49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9096" y="6552002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de-DE" sz="999" b="0" i="0" smtClean="0">
                <a:latin typeface="+mn-lt"/>
              </a:defRPr>
            </a:lvl1pPr>
          </a:lstStyle>
          <a:p>
            <a:pPr defTabSz="914454">
              <a:lnSpc>
                <a:spcPct val="108000"/>
              </a:lnSpc>
              <a:spcAft>
                <a:spcPts val="1007"/>
              </a:spcAft>
            </a:pPr>
            <a:fld id="{52531704-8F80-415D-BD2B-6B9991AE822F}" type="slidenum">
              <a:rPr lang="de-DE" smtClean="0"/>
              <a:pPr defTabSz="914454">
                <a:lnSpc>
                  <a:spcPct val="108000"/>
                </a:lnSpc>
                <a:spcAft>
                  <a:spcPts val="1007"/>
                </a:spcAft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418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gradFill>
          <a:gsLst>
            <a:gs pos="0">
              <a:srgbClr val="0C162C"/>
            </a:gs>
            <a:gs pos="100000">
              <a:srgbClr val="0E284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C8421B-A807-3E7D-F22E-3C511257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540" y="808326"/>
            <a:ext cx="6585527" cy="1897928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758420BE-ECCF-491E-0131-EEF0F9BBE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540" y="2800928"/>
            <a:ext cx="658552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CAABE3-1161-0074-F659-1880678B5214}"/>
              </a:ext>
            </a:extLst>
          </p:cNvPr>
          <p:cNvSpPr/>
          <p:nvPr userDrawn="1"/>
        </p:nvSpPr>
        <p:spPr>
          <a:xfrm>
            <a:off x="8909104" y="0"/>
            <a:ext cx="2405441" cy="6858000"/>
          </a:xfrm>
          <a:prstGeom prst="rect">
            <a:avLst/>
          </a:prstGeom>
          <a:solidFill>
            <a:schemeClr val="tx1"/>
          </a:solidFill>
          <a:ln>
            <a:solidFill>
              <a:srgbClr val="BED8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5BDDDA-5887-92B2-2F94-E3B6BEAD6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7109" y="86762"/>
            <a:ext cx="2407436" cy="111538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ED63F6-3EAC-D65D-DE65-B282F4048D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" t="507" r="-667" b="-507"/>
          <a:stretch/>
        </p:blipFill>
        <p:spPr>
          <a:xfrm>
            <a:off x="9067918" y="5493298"/>
            <a:ext cx="2085818" cy="1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22711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A5263E-8498-6807-7EB1-3AD7FA2D8C0E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8" name="Grafik 7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CF5F65D-905F-9148-D6A0-B22DAACD8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29009"/>
      </p:ext>
    </p:extLst>
  </p:cSld>
  <p:clrMapOvr>
    <a:masterClrMapping/>
  </p:clrMapOvr>
  <p:hf sldNum="0"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8325EB6-1E20-51F0-CECD-FF3BF871AF19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424234"/>
      </p:ext>
    </p:extLst>
  </p:cSld>
  <p:clrMapOvr>
    <a:masterClrMapping/>
  </p:clrMapOvr>
  <p:hf sldNum="0"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2508614-880F-09D3-05FA-69BEF9A7BF5F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5D4549B-A6D5-C979-58DA-36FBEA926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26697"/>
      </p:ext>
    </p:extLst>
  </p:cSld>
  <p:clrMapOvr>
    <a:masterClrMapping/>
  </p:clrMapOvr>
  <p:hf sldNum="0"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759F10-851D-76D6-FA69-02759990CC78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351B0EC-BFC3-1AF1-6410-C88782ABE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0068"/>
      </p:ext>
    </p:extLst>
  </p:cSld>
  <p:clrMapOvr>
    <a:masterClrMapping/>
  </p:clrMapOvr>
  <p:hf sldNum="0"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9F08D3-6177-3EC3-6D32-7AC223C629C9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75AB968-5189-F634-9C77-D779D9C54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04280"/>
      </p:ext>
    </p:extLst>
  </p:cSld>
  <p:clrMapOvr>
    <a:masterClrMapping/>
  </p:clrMapOvr>
  <p:hf sldNum="0"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49A2A-0BA1-E77F-339D-9A1296802A78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5C2F27B-EC90-35E9-561A-AA0A3AABA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44460"/>
      </p:ext>
    </p:extLst>
  </p:cSld>
  <p:clrMapOvr>
    <a:masterClrMapping/>
  </p:clrMapOvr>
  <p:hf sldNum="0"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A1D5DD0-590B-0BFB-D798-6B2C47F8FC97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CE46BBB1-F479-8612-C223-2289C81AF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88053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5160034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3766" y="1859023"/>
            <a:ext cx="516003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A05886DD-13C9-C7A4-1441-3DF19E072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BE5560A-A22A-698D-F378-49A88A118AE2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870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69C9145-BE8D-D87B-7C89-ACB88B430DCB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7B5CEBD-A867-777A-9F81-9D4968023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2816"/>
      </p:ext>
    </p:extLst>
  </p:cSld>
  <p:clrMapOvr>
    <a:masterClrMapping/>
  </p:clrMapOvr>
  <p:hf sldNum="0"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D4CCC3-731C-7611-B9D6-9A0E2B70FE14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30121"/>
      </p:ext>
    </p:extLst>
  </p:cSld>
  <p:clrMapOvr>
    <a:masterClrMapping/>
  </p:clrMapOvr>
  <p:hf sldNum="0"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C0623E-B067-DACE-DAF3-FBD0234BDE64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32650"/>
      </p:ext>
    </p:extLst>
  </p:cSld>
  <p:clrMapOvr>
    <a:masterClrMapping/>
  </p:clrMapOvr>
  <p:hf sldNum="0"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8C3E3-F083-386F-CA4A-281D2BD8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958024-2789-6AD2-EB87-A919E8B51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3A83BDA-0D7D-F0BC-AC31-569C2B545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6476103-ACD5-54B7-DBBE-85AE64F8E8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39419" y="1862138"/>
            <a:ext cx="651438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B6B3C61-C19E-D07D-BB54-CBF5A0A11E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862138"/>
            <a:ext cx="3829050" cy="4322762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2D80ED-84A2-7E9B-6BB9-F52FD822BDB3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0232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10515600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54AEAA79-57DA-F9CD-DFC7-4BBB753F6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00C6285-52E3-EF65-2E87-AC6025D87BF5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774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3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BC54861A-D800-C49E-5895-7F2136E9E2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2CB9313-C070-ECE1-6033-EDDBDAE93134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94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3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EE57620-8672-FA0F-E7EF-1C0DC3CA5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E9B3893-74B1-868C-9993-11C53BCB0D10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834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55909"/>
            <a:ext cx="3423248" cy="432899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A18A4651-9E8F-E312-4895-F7FBC6E0E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2A004D0-A2C7-CD8B-225E-82A1444F1463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245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5253"/>
            <a:ext cx="3423248" cy="43196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62139"/>
            <a:ext cx="3423248" cy="43196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97873C3-236D-4B5D-9425-72B53ACD2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E8FC60-EAA4-A048-2B94-5B9D3D2F1AB1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185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A996BBB-A7D0-D71C-8A32-63D986685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63381F0-24B7-6F5D-C79C-8ED2AC9366C6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7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3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2754759E-F00A-CCBD-9DB4-CA7033D692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3D7B393-BA2F-155F-5079-4A9CA89B9408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438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55909"/>
            <a:ext cx="3423248" cy="432899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2338FA4-316A-AE05-9D58-F5557A56D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E6305CE-EBBB-B2E0-6538-039FC7550BE1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21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5"/>
            <a:ext cx="3423248" cy="43227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B6F061D8-B4CD-1A23-7ED4-9D1394F8C3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4804D6F-9D02-625E-9BA4-C4FE9728D558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28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36878D9-9FBA-A1D1-36A1-D6FE93920D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D19CBF-A166-4D21-3B41-7796EF38BC17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682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3"/>
            <a:ext cx="2560606" cy="432587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A0DB1FF-EC18-C749-16CB-3CC46A3AAE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08878F7-9BCF-C197-DA83-1A8BC0CD7D3A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196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3551730-8788-7A94-D7D7-C13BDFE0EA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C5ADB6-44B5-76C1-9556-DE77303BBC80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37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89863" y="1857465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82B5245-6F19-D30D-5B8D-821798E0E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6A3ACF1-1EA0-09DD-FEC0-C47B010F6C0F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5147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4349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41528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575C9AE-6AB9-3532-D9FC-50C42DFDD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D84A3D9-6DC8-BC1D-57D0-BE54A40C69FC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880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7465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4349"/>
            <a:ext cx="2560606" cy="43274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4349"/>
            <a:ext cx="2560606" cy="432743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5"/>
            <a:ext cx="2560606" cy="225544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E0A4840-5897-1CB3-CBEC-00B1DF61AC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2C5C5F0-C2C8-3B15-E110-0C03C123104A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764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D839A6E-6E10-2699-C74F-E6D23435F1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C863CFF-1D67-B4C8-E51C-46E6541E243F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821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5A5151B5-C644-E8D8-E4FB-94D7A932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BA25794-2BC7-2658-8652-61CA77C531BA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19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59023"/>
            <a:ext cx="342324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7" name="Grafik 6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CC81F7B4-ECED-597C-4205-7545758708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75DB466-427A-A982-3E3F-7CDAAB73F906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117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4"/>
            <a:ext cx="2560606" cy="432587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C212936-4695-4D61-55E3-5321D4EF3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0945C2B-1F1A-BC20-B2A8-4F6636B1EB1E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044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A9C2F848-DE7B-008F-5FE2-26A91D714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62D4B6C-2774-529E-9C6B-11C4E336951B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029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59023"/>
            <a:ext cx="2560606" cy="432587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3926339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3"/>
            <a:ext cx="256060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03B4E215-A111-22F2-4B87-851B32084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9864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5342DE9D-9590-87A8-DF1D-4C8932736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533CF2-D584-0678-097B-A015A9107D06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211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1865253"/>
            <a:ext cx="2560606" cy="43196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65253"/>
            <a:ext cx="2560606" cy="43165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B67E0458-9033-7E0E-BD9A-CA23EC6F14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42075AB-86F9-1D5E-0104-BACC3C887635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77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3926337"/>
            <a:ext cx="2560606" cy="225544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F13EFA09-F365-4FE5-007C-2935CDF4F0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1527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37532F3-4885-6360-19FD-6754433B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10F8288-D9D3-31CF-2B3D-B7FBDA5D141C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311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2" y="3929454"/>
            <a:ext cx="2560606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528" y="1859023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865" y="1859024"/>
            <a:ext cx="2560606" cy="432276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A13A360-CA61-2AAD-1DA7-9CCBE69CAA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93192" y="3926337"/>
            <a:ext cx="2560606" cy="225544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DC23E7C-BE4D-8EF3-2275-76F1C214B4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99" y="1859024"/>
            <a:ext cx="2560607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BC6AF96-BF15-5693-B62E-A7F212FEE7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93191" y="1865253"/>
            <a:ext cx="2560607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59C9238-B2CE-54F2-4E26-CF190A6D9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D169CCC-722F-EF9E-000A-2393D78A884A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88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14CD52D-13BA-44A1-5A25-5C2A70B657F8}"/>
              </a:ext>
            </a:extLst>
          </p:cNvPr>
          <p:cNvSpPr/>
          <p:nvPr userDrawn="1"/>
        </p:nvSpPr>
        <p:spPr>
          <a:xfrm>
            <a:off x="6172203" y="1862138"/>
            <a:ext cx="5181598" cy="431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5C58E-C346-F46C-31C5-689C86B3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A355A0-6A9A-CD4B-7EF3-8FF1E6DB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B75D85-96B7-44AF-9E91-576EED81541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6ABE020-7E4A-A3CF-6AD3-BC6DE66B3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1427075-0A6E-7456-C0B2-1D0CF6B1D0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5181598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3B4B1B3-23A3-FE51-A7A2-0DEB2322C3F5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6408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5C58E-C346-F46C-31C5-689C86B3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A355A0-6A9A-CD4B-7EF3-8FF1E6DB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B75D85-96B7-44AF-9E91-576EED81541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066FBB-4E6D-F450-FFD1-3B0F4AC73B31}"/>
              </a:ext>
            </a:extLst>
          </p:cNvPr>
          <p:cNvSpPr/>
          <p:nvPr userDrawn="1"/>
        </p:nvSpPr>
        <p:spPr>
          <a:xfrm>
            <a:off x="4211782" y="1862137"/>
            <a:ext cx="7142018" cy="431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A5F7CE55-9876-C584-6B4E-9C5ECC33E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860AC9A6-C1A8-BA97-6BD8-A003327625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3242094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A8290B-DEEE-D029-1D07-D494B80317B4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0729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5C58E-C346-F46C-31C5-689C86B3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A355A0-6A9A-CD4B-7EF3-8FF1E6DB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B75D85-96B7-44AF-9E91-576EED81541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5320EEC5-4BD0-51F3-8733-123488596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343C449-C6A5-2E01-9516-9B927B0D858C}"/>
              </a:ext>
            </a:extLst>
          </p:cNvPr>
          <p:cNvSpPr/>
          <p:nvPr userDrawn="1"/>
        </p:nvSpPr>
        <p:spPr>
          <a:xfrm>
            <a:off x="838200" y="1862137"/>
            <a:ext cx="10515600" cy="431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3685832-7E69-8ACF-0015-F31E76B99DA9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8238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enutzerdefiniertes Layout">
    <p:bg>
      <p:bgPr>
        <a:gradFill flip="none" rotWithShape="1">
          <a:gsLst>
            <a:gs pos="100000">
              <a:srgbClr val="122242"/>
            </a:gs>
            <a:gs pos="0">
              <a:srgbClr val="0C162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2F922A-F770-BE19-E92A-01A06DE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ED22-0967-4C57-816D-0A1FE558FC75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6E7539B-639F-79B1-EAE8-1CA2698788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178672B-7911-C22F-B1BC-F507161FBF86}"/>
              </a:ext>
            </a:extLst>
          </p:cNvPr>
          <p:cNvSpPr/>
          <p:nvPr userDrawn="1"/>
        </p:nvSpPr>
        <p:spPr>
          <a:xfrm>
            <a:off x="838200" y="1137837"/>
            <a:ext cx="10515600" cy="503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206BA0-67F9-7339-48FE-211F9601D075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7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55909"/>
            <a:ext cx="3423248" cy="432899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6AA4199C-EE6A-5C5E-CEE1-F054A6684D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BD9E550-31FE-0430-152C-0DAA44AD1DEE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28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Image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D9A6CA7B-BE10-4ED1-A788-81A3625E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02" y="1450465"/>
            <a:ext cx="11226794" cy="49148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EC4AD07-FFF6-4307-AED5-7B1CEAD4E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02" y="6552002"/>
            <a:ext cx="1052396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de-DE" sz="999" b="0" i="0" smtClean="0">
                <a:latin typeface="+mn-lt"/>
              </a:defRPr>
            </a:lvl1pPr>
          </a:lstStyle>
          <a:p>
            <a:pPr algn="l" defTabSz="914454">
              <a:lnSpc>
                <a:spcPct val="108000"/>
              </a:lnSpc>
              <a:spcAft>
                <a:spcPts val="1007"/>
              </a:spcAft>
            </a:pPr>
            <a:r>
              <a:rPr lang="de-DE"/>
              <a:t>Konsortialtreffen Magdeburg IPI | 10.03.25 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F3CDC145-7A64-4835-B48C-02DEAAA49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9096" y="6552002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de-DE" sz="999" b="0" i="0" smtClean="0">
                <a:latin typeface="+mn-lt"/>
              </a:defRPr>
            </a:lvl1pPr>
          </a:lstStyle>
          <a:p>
            <a:pPr defTabSz="914454">
              <a:lnSpc>
                <a:spcPct val="108000"/>
              </a:lnSpc>
              <a:spcAft>
                <a:spcPts val="1007"/>
              </a:spcAft>
            </a:pPr>
            <a:fld id="{52531704-8F80-415D-BD2B-6B9991AE822F}" type="slidenum">
              <a:rPr lang="de-DE" smtClean="0"/>
              <a:pPr defTabSz="914454">
                <a:lnSpc>
                  <a:spcPct val="108000"/>
                </a:lnSpc>
                <a:spcAft>
                  <a:spcPts val="1007"/>
                </a:spcAft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7291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5160034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3766" y="1859023"/>
            <a:ext cx="5160036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B7B2752-833C-A448-D10D-0A923BD088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3" y="0"/>
            <a:ext cx="2626007" cy="113783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473FBA-652E-E5C1-1FFA-996E3F1029E3}"/>
              </a:ext>
            </a:extLst>
          </p:cNvPr>
          <p:cNvSpPr txBox="1"/>
          <p:nvPr userDrawn="1"/>
        </p:nvSpPr>
        <p:spPr>
          <a:xfrm>
            <a:off x="838200" y="6356350"/>
            <a:ext cx="473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52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5253"/>
            <a:ext cx="3423248" cy="43196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3926339"/>
            <a:ext cx="3423251" cy="22554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1862139"/>
            <a:ext cx="3423248" cy="43196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B3D1AE4-0E38-C2C2-E4FB-A4DA422ED3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0550" y="1865253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7" name="Grafik 6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7D15778D-21CF-93C3-359A-70E8DBFFCE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B92B14C-F9B0-F4EB-6326-1592A9C73491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6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DA0E6-A36C-6346-668A-4B485E7B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54DFA-0C83-DA90-2A38-88036D6C5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5D85-96B7-44AF-9E91-576EED81541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14DC44A-1AA7-7E9F-0A4C-8D82FB10E6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3929455"/>
            <a:ext cx="3423248" cy="225544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96726D-3AB9-BFBE-167E-0473E86F9C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30550" y="1859023"/>
            <a:ext cx="3423251" cy="43227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1D40D8-63B9-10DD-3CE7-C1896BEA4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4376" y="3926339"/>
            <a:ext cx="3423248" cy="225544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737759E-BB47-ABD4-7874-8A15E7865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599" y="1859024"/>
            <a:ext cx="3423251" cy="1902094"/>
          </a:xfrm>
        </p:spPr>
        <p:txBody>
          <a:bodyPr/>
          <a:lstStyle/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C252B4F1-5A32-6CAC-A81A-1364AE026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1672" y="1855909"/>
            <a:ext cx="3423251" cy="1902094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Schwarz, Schrift, Design enthält.&#10;&#10;Automatisch generierte Beschreibung">
            <a:extLst>
              <a:ext uri="{FF2B5EF4-FFF2-40B4-BE49-F238E27FC236}">
                <a16:creationId xmlns:a16="http://schemas.microsoft.com/office/drawing/2014/main" id="{49D815E8-97C1-824C-C3F2-C7FA41F09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64" y="0"/>
            <a:ext cx="2407436" cy="1115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C2D611B-0392-CE5E-E976-64EACFC398D7}"/>
              </a:ext>
            </a:extLst>
          </p:cNvPr>
          <p:cNvSpPr txBox="1"/>
          <p:nvPr userDrawn="1"/>
        </p:nvSpPr>
        <p:spPr>
          <a:xfrm>
            <a:off x="838200" y="6356350"/>
            <a:ext cx="37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5D91BB"/>
                </a:solidFill>
              </a:rPr>
              <a:t>©Hochschule Kempten – University of Applied Sciences</a:t>
            </a:r>
          </a:p>
          <a:p>
            <a:pPr algn="l"/>
            <a:endParaRPr lang="de-DE" sz="1200" dirty="0">
              <a:solidFill>
                <a:srgbClr val="5D91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0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42" Type="http://schemas.openxmlformats.org/officeDocument/2006/relationships/vmlDrawing" Target="../drawings/vmlDrawing2.v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tags" Target="../tags/tag3.xml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image" Target="../media/image6.png"/><Relationship Id="rId20" Type="http://schemas.openxmlformats.org/officeDocument/2006/relationships/slideLayout" Target="../slideLayouts/slideLayout51.xml"/><Relationship Id="rId4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BED8EC"/>
            </a:gs>
            <a:gs pos="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Netz, Nacht, Ster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B5B61FF1-4850-FEC7-EC58-7D9B70FECE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56" y="3881887"/>
            <a:ext cx="13233711" cy="2976113"/>
          </a:xfrm>
          <a:prstGeom prst="rect">
            <a:avLst/>
          </a:prstGeom>
        </p:spPr>
      </p:pic>
      <p:graphicFrame>
        <p:nvGraphicFramePr>
          <p:cNvPr id="8" name="think-cell data - do not delete" hidden="1"/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779190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think-cell Folie" r:id="rId36" imgW="360" imgH="360" progId="TCLayout.ActiveDocument.1">
                  <p:embed/>
                </p:oleObj>
              </mc:Choice>
              <mc:Fallback>
                <p:oleObj name="think-cell Folie" r:id="rId3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BCEFD94-B6B2-90C9-BA67-063ED8A9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0098B-D1F4-5424-CD44-8593593D6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F1DA1-0801-4AA1-C7C2-2A2237D3B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82D58"/>
                </a:solidFill>
              </a:defRPr>
            </a:lvl1pPr>
          </a:lstStyle>
          <a:p>
            <a:fld id="{AB39ED22-0967-4C57-816D-0A1FE558FC7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29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2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8" r:id="rId24"/>
    <p:sldLayoutId id="2147483739" r:id="rId25"/>
    <p:sldLayoutId id="2147483672" r:id="rId26"/>
    <p:sldLayoutId id="2147483680" r:id="rId27"/>
    <p:sldLayoutId id="2147483686" r:id="rId28"/>
    <p:sldLayoutId id="2147483693" r:id="rId29"/>
    <p:sldLayoutId id="2147483688" r:id="rId30"/>
    <p:sldLayoutId id="2147483767" r:id="rId3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FF Fago Regular (Überschriften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162C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B39ED22-0967-4C57-816D-0A1FE558FC75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336BEE8-F24E-67A4-F958-B4C1E680C5D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530573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think-cell Folie" r:id="rId44" imgW="360" imgH="360" progId="TCLayout.ActiveDocument.1">
                  <p:embed/>
                </p:oleObj>
              </mc:Choice>
              <mc:Fallback>
                <p:oleObj name="think-cell Folie" r:id="rId44" imgW="360" imgH="36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E92AF6-563B-2029-C04E-6C7C49735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Ein Bild, das Licht, Netz enthält.&#10;&#10;Automatisch generierte Beschreibung">
            <a:extLst>
              <a:ext uri="{FF2B5EF4-FFF2-40B4-BE49-F238E27FC236}">
                <a16:creationId xmlns:a16="http://schemas.microsoft.com/office/drawing/2014/main" id="{747A4E07-AA8C-AE27-C8DE-1FB168344040}"/>
              </a:ext>
            </a:extLst>
          </p:cNvPr>
          <p:cNvPicPr/>
          <p:nvPr userDrawn="1"/>
        </p:nvPicPr>
        <p:blipFill>
          <a:blip r:embed="rId4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55" y="3881887"/>
            <a:ext cx="13233710" cy="2976113"/>
          </a:xfrm>
          <a:prstGeom prst="rect">
            <a:avLst/>
          </a:prstGeom>
        </p:spPr>
      </p:pic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183BB2A-CCEA-66DA-59C0-948AF1DA0A6F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182D5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39ED22-0967-4C57-816D-0A1FE558FC7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9972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687" r:id="rId12"/>
    <p:sldLayoutId id="2147483694" r:id="rId13"/>
    <p:sldLayoutId id="2147483696" r:id="rId14"/>
    <p:sldLayoutId id="2147483698" r:id="rId15"/>
    <p:sldLayoutId id="2147483701" r:id="rId16"/>
    <p:sldLayoutId id="2147483702" r:id="rId17"/>
    <p:sldLayoutId id="2147483699" r:id="rId18"/>
    <p:sldLayoutId id="2147483703" r:id="rId19"/>
    <p:sldLayoutId id="2147483700" r:id="rId20"/>
    <p:sldLayoutId id="2147483723" r:id="rId21"/>
    <p:sldLayoutId id="2147483704" r:id="rId22"/>
    <p:sldLayoutId id="2147483697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37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652" r:id="rId35"/>
    <p:sldLayoutId id="2147483681" r:id="rId36"/>
    <p:sldLayoutId id="2147483685" r:id="rId37"/>
    <p:sldLayoutId id="2147483740" r:id="rId38"/>
    <p:sldLayoutId id="2147483768" r:id="rId39"/>
    <p:sldLayoutId id="2147483769" r:id="rId4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F Fago Regular (Überschriften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47 Light Condensed  (Textkörper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ocs.omniverse.nvidia.com/deployment/latest/reference-architecture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video" Target="https://www.youtube.com/embed/Cbx4EkjPe2A?feature=oembed" TargetMode="Externa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33.xml"/><Relationship Id="rId1" Type="http://schemas.openxmlformats.org/officeDocument/2006/relationships/video" Target="https://www.youtube.com/embed/16Ni_fzSc4s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ocs.isaacsim.omniverse.nvidia.com/4.5.0/py/index.htm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i.website/blog/pi05" TargetMode="External"/><Relationship Id="rId2" Type="http://schemas.openxmlformats.org/officeDocument/2006/relationships/hyperlink" Target="https://github.com/NVIDIA/Isaac-GR00T/blob/main/media/model-architecture.png" TargetMode="Externa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octo-models.github.io/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Layout" Target="../slideLayouts/slideLayout35.xml"/><Relationship Id="rId1" Type="http://schemas.openxmlformats.org/officeDocument/2006/relationships/video" Target="https://www.youtube.com/embed/ujAWrxxsGHw?start=1088&amp;feature=oembed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mniverse.nvidia.com/developer_workstations/latest/common/glossary-of-terms.html" TargetMode="Externa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saacsim.omniverse.nvidia.com/latest/robot_simulation/ext_isaacsim_robot_surface_gripper.html" TargetMode="External"/><Relationship Id="rId2" Type="http://schemas.openxmlformats.org/officeDocument/2006/relationships/hyperlink" Target="https://docs.isaacsim.omniverse.nvidia.com/latest/robot_setup/assemble_robot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isaacsim.omniverse.nvidia.com/latest/manipulators/manipulators_configure_rmpflow_denso.html#isaac-sim-app-tutorial-configure-rmpflow-denso" TargetMode="External"/><Relationship Id="rId4" Type="http://schemas.openxmlformats.org/officeDocument/2006/relationships/hyperlink" Target="https://docs.isaacsim.omniverse.nvidia.com/latest/robot_setup/import_manipulator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mniverse.nvidia.com/extensions/latest/ext_physics/articulations.html" TargetMode="External"/><Relationship Id="rId2" Type="http://schemas.openxmlformats.org/officeDocument/2006/relationships/hyperlink" Target="https://docs.omniverse.nvidia.com/isaacsim/latest/advanced_tutorials/tutorial_configure_rmpflow_denso.html" TargetMode="Externa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isaac-sim.github.io/IsaacLab/main/source/tutorials/05_controllers/run_diff_ik.html" TargetMode="Externa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moveit.picknik.ai/main/doc/concepts/concepts.html" TargetMode="External"/><Relationship Id="rId2" Type="http://schemas.openxmlformats.org/officeDocument/2006/relationships/hyperlink" Target="https://moveit.picknik.ai/main/index.html" TargetMode="Externa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isaac/manipulator" TargetMode="External"/><Relationship Id="rId2" Type="http://schemas.openxmlformats.org/officeDocument/2006/relationships/hyperlink" Target="https://nvidia-isaac-ros.github.io/concepts/manipulation/index.html#nvidia-cumot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vidia-isaac-ros.github.io/repositories_and_packages/isaac_ros_pose_estimation/index.html" TargetMode="External"/><Relationship Id="rId5" Type="http://schemas.openxmlformats.org/officeDocument/2006/relationships/hyperlink" Target="https://nvidia-isaac-ros.github.io/repositories_and_packages/isaac_ros_object_detection/index.html" TargetMode="External"/><Relationship Id="rId4" Type="http://schemas.openxmlformats.org/officeDocument/2006/relationships/hyperlink" Target="https://nvidia-isaac-ros.github.io/reference_workflows/isaac_manipulator/index.html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isaac-sim.github.io/IsaacLab/main/source/tutorials/05_controllers/run_diff_ik.html" TargetMode="Externa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nvidia.com/courses/course-detail?course_id=course-v1:DLI+S-OV-28+V1" TargetMode="External"/><Relationship Id="rId3" Type="http://schemas.openxmlformats.org/officeDocument/2006/relationships/hyperlink" Target="https://learn.nvidia.com/courses/course-detail?course_id=course-v1:DLI+S-OV-31+V1" TargetMode="External"/><Relationship Id="rId7" Type="http://schemas.openxmlformats.org/officeDocument/2006/relationships/hyperlink" Target="https://learn.nvidia.com/courses/course-detail?course_id=course-v1:DLI+S-OV-20+V1" TargetMode="External"/><Relationship Id="rId2" Type="http://schemas.openxmlformats.org/officeDocument/2006/relationships/hyperlink" Target="https://learn.nvidia.com/courses/course?course_id=course-v1:DLI+S-OV-31+V1&amp;unit=block-v1:DLI+S-OV-31+V1+type@vertical+block@bd7da7c3339a42c69f073ca845778391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nvidia.com/courses/course-detail?course_id=course-v1:DLI+S-OV-29+V1" TargetMode="External"/><Relationship Id="rId5" Type="http://schemas.openxmlformats.org/officeDocument/2006/relationships/hyperlink" Target="https://learn.nvidia.com/courses/course-detail?course_id=course-v1:DLI+S-OV-27+V1" TargetMode="External"/><Relationship Id="rId4" Type="http://schemas.openxmlformats.org/officeDocument/2006/relationships/hyperlink" Target="https://learn.nvidia.com/courses/course-detail?course_id=course-v1:DLI+S-OV-15+V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E4F2F-4D93-437E-A2B7-A041B767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18734"/>
          </a:xfrm>
        </p:spPr>
        <p:txBody>
          <a:bodyPr/>
          <a:lstStyle/>
          <a:p>
            <a:r>
              <a:rPr lang="en-US" noProof="0" dirty="0"/>
              <a:t>Omniverse Base Workshop 1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KUKA X IPI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2DB135-8CC0-4DD9-AE72-D9ED4CB1F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28565"/>
            <a:ext cx="10515600" cy="1748398"/>
          </a:xfrm>
        </p:spPr>
        <p:txBody>
          <a:bodyPr/>
          <a:lstStyle/>
          <a:p>
            <a:r>
              <a:rPr lang="en-US" noProof="0" dirty="0"/>
              <a:t>2x 4h Course with examples to </a:t>
            </a:r>
          </a:p>
          <a:p>
            <a:pPr lvl="1"/>
            <a:r>
              <a:rPr lang="en-US" noProof="0" dirty="0"/>
              <a:t>Learn the Basics in Omniverse, USD &amp; Isaac Sim</a:t>
            </a:r>
          </a:p>
          <a:p>
            <a:pPr lvl="1"/>
            <a:r>
              <a:rPr lang="en-US" noProof="0" dirty="0"/>
              <a:t>Enable you to do Robotic model preparation &amp; Simulation</a:t>
            </a:r>
          </a:p>
          <a:p>
            <a:pPr lvl="1"/>
            <a:r>
              <a:rPr lang="en-US" noProof="0" dirty="0"/>
              <a:t>Introduction to IsaacLab</a:t>
            </a:r>
          </a:p>
        </p:txBody>
      </p:sp>
    </p:spTree>
    <p:extLst>
      <p:ext uri="{BB962C8B-B14F-4D97-AF65-F5344CB8AC3E}">
        <p14:creationId xmlns:p14="http://schemas.microsoft.com/office/powerpoint/2010/main" val="4637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FD097-0050-41CC-B211-5CBAACD8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Nucleus – The Omniverse 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05D063-6232-40D8-906D-2CE8A14E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3175">
                  <a:noFill/>
                </a:ln>
              </a:rPr>
              <a:t>Enables Real-time Collaboration</a:t>
            </a:r>
          </a:p>
          <a:p>
            <a:r>
              <a:rPr lang="en-US" dirty="0">
                <a:ln w="3175">
                  <a:noFill/>
                </a:ln>
              </a:rPr>
              <a:t>Comprehensive User/Permission Management</a:t>
            </a:r>
          </a:p>
          <a:p>
            <a:r>
              <a:rPr lang="en-US" dirty="0">
                <a:ln w="3175">
                  <a:noFill/>
                </a:ln>
              </a:rPr>
              <a:t>Caching Mechanism for large Assets</a:t>
            </a:r>
          </a:p>
          <a:p>
            <a:r>
              <a:rPr lang="en-US" dirty="0">
                <a:ln w="3175">
                  <a:noFill/>
                </a:ln>
              </a:rPr>
              <a:t>Wide API and Script Integration</a:t>
            </a:r>
          </a:p>
          <a:p>
            <a:r>
              <a:rPr lang="en-US" dirty="0">
                <a:ln w="3175">
                  <a:noFill/>
                </a:ln>
              </a:rPr>
              <a:t>Enterprise Scalability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F63E20-613C-45C6-AD43-1E82EFD3D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7"/>
          <a:stretch/>
        </p:blipFill>
        <p:spPr bwMode="auto">
          <a:xfrm>
            <a:off x="4538659" y="3860012"/>
            <a:ext cx="7367587" cy="2542376"/>
          </a:xfrm>
          <a:prstGeom prst="roundRect">
            <a:avLst>
              <a:gd name="adj" fmla="val 80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83438F-69BE-4E5E-AF8E-CC67C425E537}"/>
              </a:ext>
            </a:extLst>
          </p:cNvPr>
          <p:cNvSpPr txBox="1"/>
          <p:nvPr/>
        </p:nvSpPr>
        <p:spPr>
          <a:xfrm>
            <a:off x="8301990" y="3816628"/>
            <a:ext cx="360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ABABA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dirty="0">
                <a:solidFill>
                  <a:srgbClr val="ABABA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— Omniverse </a:t>
            </a:r>
            <a:r>
              <a:rPr lang="de-DE" dirty="0" err="1">
                <a:solidFill>
                  <a:srgbClr val="ABABA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Deployment</a:t>
            </a:r>
            <a:endParaRPr lang="en-US" dirty="0">
              <a:solidFill>
                <a:srgbClr val="ABAB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43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159CE-CE23-423D-B3E3-EF7121881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noProof="0" dirty="0"/>
              <a:t>NVIDIA Isaac Ecosystem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307E823-68CF-4FE9-BF27-9B8AE82A15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79511"/>
              </p:ext>
            </p:extLst>
          </p:nvPr>
        </p:nvGraphicFramePr>
        <p:xfrm>
          <a:off x="838200" y="1127464"/>
          <a:ext cx="8669783" cy="520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 descr="Cloud mit einfarbiger Füllung">
            <a:extLst>
              <a:ext uri="{FF2B5EF4-FFF2-40B4-BE49-F238E27FC236}">
                <a16:creationId xmlns:a16="http://schemas.microsoft.com/office/drawing/2014/main" id="{A1E23F5E-BC3A-409E-83D0-49A656270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2194" y="972952"/>
            <a:ext cx="1622300" cy="1622300"/>
          </a:xfrm>
          <a:prstGeom prst="rect">
            <a:avLst/>
          </a:prstGeom>
        </p:spPr>
      </p:pic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9087797A-64A0-4186-A00E-1C4BEDD9D575}"/>
              </a:ext>
            </a:extLst>
          </p:cNvPr>
          <p:cNvSpPr/>
          <p:nvPr/>
        </p:nvSpPr>
        <p:spPr>
          <a:xfrm>
            <a:off x="9507983" y="1219200"/>
            <a:ext cx="719093" cy="5004047"/>
          </a:xfrm>
          <a:prstGeom prst="rightBrace">
            <a:avLst>
              <a:gd name="adj1" fmla="val 8333"/>
              <a:gd name="adj2" fmla="val 51195"/>
            </a:avLst>
          </a:prstGeom>
          <a:ln w="349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04628C4-AAA9-45E6-9A87-6A6B4D8E8551}"/>
              </a:ext>
            </a:extLst>
          </p:cNvPr>
          <p:cNvSpPr txBox="1"/>
          <p:nvPr/>
        </p:nvSpPr>
        <p:spPr>
          <a:xfrm>
            <a:off x="10022888" y="2971650"/>
            <a:ext cx="1205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Isaac</a:t>
            </a:r>
          </a:p>
          <a:p>
            <a:pPr algn="ctr"/>
            <a:r>
              <a:rPr lang="de-DE" dirty="0" err="1"/>
              <a:t>Automator</a:t>
            </a:r>
            <a:endParaRPr lang="de-DE" dirty="0"/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B2C92580-7300-407B-B955-D8354E0DF18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64759" y="2504245"/>
            <a:ext cx="1526031" cy="1001399"/>
          </a:xfrm>
          <a:prstGeom prst="bentConnector3">
            <a:avLst>
              <a:gd name="adj1" fmla="val -900"/>
            </a:avLst>
          </a:prstGeom>
          <a:ln w="349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58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9A755-DB0B-44ED-A329-6EC5EDCF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Universal scene description</a:t>
            </a:r>
          </a:p>
        </p:txBody>
      </p:sp>
      <p:pic>
        <p:nvPicPr>
          <p:cNvPr id="4" name="Onlinemedien 3" title="Learn OpenUSD: What Are the USD File Formats?">
            <a:hlinkClick r:id="" action="ppaction://media"/>
            <a:extLst>
              <a:ext uri="{FF2B5EF4-FFF2-40B4-BE49-F238E27FC236}">
                <a16:creationId xmlns:a16="http://schemas.microsoft.com/office/drawing/2014/main" id="{1ACB9DFB-FC24-4610-BB01-A331576069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6900" y="1446085"/>
            <a:ext cx="8458200" cy="477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9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7C3D-3D9E-41E5-A59D-4B1C03FD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091"/>
            <a:ext cx="10515600" cy="1325563"/>
          </a:xfrm>
        </p:spPr>
        <p:txBody>
          <a:bodyPr/>
          <a:lstStyle/>
          <a:p>
            <a:r>
              <a:rPr lang="en-US" noProof="0" dirty="0"/>
              <a:t>Interacting with USD </a:t>
            </a:r>
            <a:r>
              <a:rPr lang="en-US" sz="2800" noProof="0" dirty="0"/>
              <a:t>(in Omniverse scene)</a:t>
            </a:r>
            <a:endParaRPr lang="en-US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CDB97CF2-880F-428E-A07B-9BD5350D17DB}"/>
              </a:ext>
            </a:extLst>
          </p:cNvPr>
          <p:cNvSpPr txBox="1">
            <a:spLocks/>
          </p:cNvSpPr>
          <p:nvPr/>
        </p:nvSpPr>
        <p:spPr>
          <a:xfrm>
            <a:off x="1462088" y="1834892"/>
            <a:ext cx="3614737" cy="372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UI Main </a:t>
            </a:r>
            <a:r>
              <a:rPr lang="en-US" dirty="0"/>
              <a:t>Capabilities</a:t>
            </a:r>
          </a:p>
          <a:p>
            <a:pPr lvl="1"/>
            <a:r>
              <a:rPr lang="de-DE" dirty="0"/>
              <a:t>Viewport: </a:t>
            </a:r>
          </a:p>
          <a:p>
            <a:pPr lvl="2"/>
            <a:r>
              <a:rPr lang="de-DE" dirty="0"/>
              <a:t>Scene </a:t>
            </a:r>
          </a:p>
          <a:p>
            <a:pPr lvl="1"/>
            <a:r>
              <a:rPr lang="de-DE" dirty="0"/>
              <a:t>Property </a:t>
            </a:r>
            <a:r>
              <a:rPr lang="en-US" dirty="0"/>
              <a:t>Window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Prim* Properties</a:t>
            </a:r>
          </a:p>
          <a:p>
            <a:pPr lvl="1"/>
            <a:r>
              <a:rPr lang="de-DE" dirty="0"/>
              <a:t>Omnigraph:</a:t>
            </a:r>
          </a:p>
          <a:p>
            <a:pPr lvl="2"/>
            <a:r>
              <a:rPr lang="en-US" noProof="0" dirty="0"/>
              <a:t>Process Logic</a:t>
            </a:r>
          </a:p>
          <a:p>
            <a:pPr lvl="2"/>
            <a:r>
              <a:rPr lang="en-US" noProof="0" dirty="0"/>
              <a:t>ROS Controller</a:t>
            </a:r>
          </a:p>
          <a:p>
            <a:pPr lvl="1"/>
            <a:r>
              <a:rPr lang="en-US" noProof="0" dirty="0"/>
              <a:t>Various extensions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3C6D4E7-A25F-4C57-8680-59559D4B61C4}"/>
              </a:ext>
            </a:extLst>
          </p:cNvPr>
          <p:cNvSpPr txBox="1">
            <a:spLocks/>
          </p:cNvSpPr>
          <p:nvPr/>
        </p:nvSpPr>
        <p:spPr>
          <a:xfrm>
            <a:off x="5695949" y="1834892"/>
            <a:ext cx="3967163" cy="3627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 Main Capabilities</a:t>
            </a:r>
          </a:p>
          <a:p>
            <a:pPr lvl="1"/>
            <a:r>
              <a:rPr lang="en-US" dirty="0"/>
              <a:t>Python interface</a:t>
            </a:r>
          </a:p>
          <a:p>
            <a:pPr lvl="1"/>
            <a:r>
              <a:rPr lang="en-US" dirty="0"/>
              <a:t>Robot Controllers</a:t>
            </a:r>
          </a:p>
          <a:p>
            <a:pPr lvl="1"/>
            <a:r>
              <a:rPr lang="en-US" dirty="0"/>
              <a:t>URDF import</a:t>
            </a:r>
          </a:p>
          <a:p>
            <a:pPr lvl="1"/>
            <a:r>
              <a:rPr lang="en-US" dirty="0"/>
              <a:t>Create the scene for IsaacLab</a:t>
            </a:r>
          </a:p>
          <a:p>
            <a:pPr lvl="1"/>
            <a:r>
              <a:rPr lang="en-US" dirty="0"/>
              <a:t>Configure the policy</a:t>
            </a:r>
          </a:p>
          <a:p>
            <a:pPr lvl="1"/>
            <a:r>
              <a:rPr lang="en-US" dirty="0"/>
              <a:t>Start training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BE3F4E-F791-4A2B-9B00-1B5D6DD0FADF}"/>
              </a:ext>
            </a:extLst>
          </p:cNvPr>
          <p:cNvSpPr txBox="1"/>
          <p:nvPr/>
        </p:nvSpPr>
        <p:spPr>
          <a:xfrm>
            <a:off x="6153150" y="6330434"/>
            <a:ext cx="576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*Nodes in the USD-scene tree are called Primitives or Prims</a:t>
            </a:r>
          </a:p>
        </p:txBody>
      </p:sp>
    </p:spTree>
    <p:extLst>
      <p:ext uri="{BB962C8B-B14F-4D97-AF65-F5344CB8AC3E}">
        <p14:creationId xmlns:p14="http://schemas.microsoft.com/office/powerpoint/2010/main" val="76195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0D73-71CF-4A64-BF08-4E147070F5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6739" y="389730"/>
            <a:ext cx="10515600" cy="1325563"/>
          </a:xfrm>
        </p:spPr>
        <p:txBody>
          <a:bodyPr/>
          <a:lstStyle/>
          <a:p>
            <a:r>
              <a:rPr lang="en-US" noProof="0" dirty="0"/>
              <a:t>Robot Data formats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A73A7DD-A320-4D12-B706-C2D4FBB9CBDD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30816658"/>
              </p:ext>
            </p:extLst>
          </p:nvPr>
        </p:nvGraphicFramePr>
        <p:xfrm>
          <a:off x="566739" y="1690688"/>
          <a:ext cx="11215686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236">
                  <a:extLst>
                    <a:ext uri="{9D8B030D-6E8A-4147-A177-3AD203B41FA5}">
                      <a16:colId xmlns:a16="http://schemas.microsoft.com/office/drawing/2014/main" val="1444102388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2216639134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819680513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3156218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0" dirty="0"/>
                        <a:t>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0" dirty="0"/>
                        <a:t>URDF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0"/>
                        <a:t>SRDF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/>
                        <a:t>XRDF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0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 dirty="0"/>
                        <a:t>Description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/>
                        <a:t>YAML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47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Define Geometries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and Kinematic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Complements URDF Data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with Semantic Grouping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noProof="0" dirty="0"/>
                        <a:t>Complements URDF Data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with Kinematic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 dirty="0"/>
                        <a:t>Collision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Simple Shapes and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Meshes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Collision Matrix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(specifies handling for link pairs)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noProof="0" dirty="0"/>
                        <a:t>Collision Spheres 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along Robot 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7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 dirty="0"/>
                        <a:t>Joint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Varying Types and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Defines Groups for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Motion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noProof="0" dirty="0"/>
                        <a:t>Advanced Configuration including Acceleration and Jerk Limits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69355"/>
                  </a:ext>
                </a:extLst>
              </a:tr>
              <a:tr h="376872">
                <a:tc>
                  <a:txBody>
                    <a:bodyPr/>
                    <a:lstStyle/>
                    <a:p>
                      <a:r>
                        <a:rPr lang="en-US" b="0" noProof="0" dirty="0"/>
                        <a:t>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Core Format in ROS and converted to USD upon import in Isaac 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ROS </a:t>
                      </a:r>
                      <a:r>
                        <a:rPr lang="en-US" b="0" noProof="0" dirty="0" err="1"/>
                        <a:t>Moveit</a:t>
                      </a:r>
                      <a:r>
                        <a:rPr lang="en-US" b="0" noProof="0" dirty="0"/>
                        <a:t> Assistant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to generate Motion Plans</a:t>
                      </a:r>
                    </a:p>
                    <a:p>
                      <a:endParaRPr lang="en-US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noProof="0" dirty="0"/>
                        <a:t>NVIDA CuMotion and Lula</a:t>
                      </a:r>
                      <a:br>
                        <a:rPr lang="en-US" b="0" noProof="0" dirty="0"/>
                      </a:br>
                      <a:r>
                        <a:rPr lang="en-US" b="0" noProof="0" dirty="0"/>
                        <a:t>to generate Motion Plans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733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26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EBC76-A3A4-4C31-A3C6-92CE70AF014A}"/>
              </a:ext>
            </a:extLst>
          </p:cNvPr>
          <p:cNvSpPr txBox="1">
            <a:spLocks/>
          </p:cNvSpPr>
          <p:nvPr/>
        </p:nvSpPr>
        <p:spPr>
          <a:xfrm>
            <a:off x="648517" y="3822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r>
              <a:rPr lang="en-US" dirty="0"/>
              <a:t>Manual Modelling Phases </a:t>
            </a:r>
            <a:br>
              <a:rPr lang="en-US" dirty="0"/>
            </a:br>
            <a:r>
              <a:rPr lang="en-US" dirty="0"/>
              <a:t>Robot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C950A5-053D-44D8-8CB6-DECF61DFE7F8}"/>
              </a:ext>
            </a:extLst>
          </p:cNvPr>
          <p:cNvSpPr txBox="1">
            <a:spLocks/>
          </p:cNvSpPr>
          <p:nvPr/>
        </p:nvSpPr>
        <p:spPr>
          <a:xfrm>
            <a:off x="882804" y="2100688"/>
            <a:ext cx="6804104" cy="35492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Import URDF and convert to USD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 Joint drives -&gt;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Gripper/ Cameras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details to the stage of: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URDF 	for ROS and RL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SRDF 	for </a:t>
            </a:r>
            <a:r>
              <a:rPr lang="en-US" dirty="0" err="1"/>
              <a:t>Moveit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XRDF 	for </a:t>
            </a:r>
            <a:r>
              <a:rPr lang="en-US" dirty="0" err="1"/>
              <a:t>Cumotion</a:t>
            </a:r>
            <a:r>
              <a:rPr lang="en-US" dirty="0"/>
              <a:t> and LULA / RMPflow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6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65311-B5AD-4FBE-9BB9-14D6053D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NVIDIA PhysX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2C5CF-1EDF-40C8-896D-154B303E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791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noProof="0" dirty="0"/>
              <a:t>The PhysX world comprises a collection of Scenes, each containing objects called Actors;</a:t>
            </a:r>
          </a:p>
          <a:p>
            <a:endParaRPr lang="en-US" noProof="0" dirty="0"/>
          </a:p>
          <a:p>
            <a:r>
              <a:rPr lang="en-US" noProof="0" dirty="0"/>
              <a:t>Each Scene defines its own reference frame encompassing all of space and time;</a:t>
            </a:r>
          </a:p>
          <a:p>
            <a:endParaRPr lang="en-US" noProof="0" dirty="0"/>
          </a:p>
          <a:p>
            <a:r>
              <a:rPr lang="en-US" noProof="0" dirty="0"/>
              <a:t>Actors in different Scenes do not interact with each other;</a:t>
            </a:r>
          </a:p>
          <a:p>
            <a:endParaRPr lang="en-US" noProof="0" dirty="0"/>
          </a:p>
          <a:p>
            <a:r>
              <a:rPr lang="en-US" noProof="0" dirty="0"/>
              <a:t>Characters and vehicles are complex specialized objects made from Actors;</a:t>
            </a:r>
          </a:p>
          <a:p>
            <a:endParaRPr lang="en-US" noProof="0" dirty="0"/>
          </a:p>
          <a:p>
            <a:r>
              <a:rPr lang="en-US" noProof="0" dirty="0"/>
              <a:t>Actors have a physical state: position and orientation, velocity or momentum, energy, </a:t>
            </a:r>
            <a:r>
              <a:rPr lang="en-US" noProof="0" dirty="0" err="1"/>
              <a:t>etc</a:t>
            </a:r>
            <a:r>
              <a:rPr lang="en-US" dirty="0"/>
              <a:t>;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Actor physical state may evolve over time due to applied forces, </a:t>
            </a:r>
            <a:br>
              <a:rPr lang="en-US" noProof="0" dirty="0"/>
            </a:br>
            <a:r>
              <a:rPr lang="en-US" noProof="0" dirty="0"/>
              <a:t>constraints such as joints or contacts, and interactions between Actors.</a:t>
            </a:r>
          </a:p>
        </p:txBody>
      </p:sp>
    </p:spTree>
    <p:extLst>
      <p:ext uri="{BB962C8B-B14F-4D97-AF65-F5344CB8AC3E}">
        <p14:creationId xmlns:p14="http://schemas.microsoft.com/office/powerpoint/2010/main" val="8762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6B44D3-F964-438D-88E1-7A2D36F7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Omniverse Stage</a:t>
            </a:r>
          </a:p>
        </p:txBody>
      </p:sp>
      <p:pic>
        <p:nvPicPr>
          <p:cNvPr id="4" name="Onlinemedien 3" title="Learn OpenUSD: What Is a Stage?">
            <a:hlinkClick r:id="" action="ppaction://media"/>
            <a:extLst>
              <a:ext uri="{FF2B5EF4-FFF2-40B4-BE49-F238E27FC236}">
                <a16:creationId xmlns:a16="http://schemas.microsoft.com/office/drawing/2014/main" id="{B5EDEF1F-3D67-4A9D-9BCA-948A492A686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4037" y="1417486"/>
            <a:ext cx="8543925" cy="48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0625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5 min Break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21CAB1-222A-440F-BA32-F2C0F13E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8074"/>
            <a:ext cx="10515600" cy="2343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To be continued:</a:t>
            </a:r>
          </a:p>
          <a:p>
            <a:r>
              <a:rPr lang="en-US" noProof="0" dirty="0"/>
              <a:t>Practical session:</a:t>
            </a:r>
          </a:p>
          <a:p>
            <a:pPr lvl="1"/>
            <a:r>
              <a:rPr lang="en-US" noProof="0" dirty="0"/>
              <a:t>Extensions installation</a:t>
            </a:r>
          </a:p>
          <a:p>
            <a:pPr lvl="1"/>
            <a:r>
              <a:rPr lang="en-US" noProof="0" dirty="0"/>
              <a:t>Scene Manipulation</a:t>
            </a:r>
          </a:p>
          <a:p>
            <a:pPr lvl="1"/>
            <a:r>
              <a:rPr lang="en-US" dirty="0"/>
              <a:t>Robot import + tuning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CC39609-80EC-488C-8921-9C8AF54292CA}"/>
              </a:ext>
            </a:extLst>
          </p:cNvPr>
          <p:cNvSpPr txBox="1">
            <a:spLocks/>
          </p:cNvSpPr>
          <p:nvPr/>
        </p:nvSpPr>
        <p:spPr>
          <a:xfrm>
            <a:off x="838200" y="1057275"/>
            <a:ext cx="10515600" cy="177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Until now:</a:t>
            </a:r>
          </a:p>
          <a:p>
            <a:r>
              <a:rPr lang="en-US" dirty="0"/>
              <a:t> We reviewed necessary Omniverse Basics and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0625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401128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5894D-1FA5-99BC-C6C3-F1779002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1352096"/>
            <a:ext cx="3545114" cy="1325563"/>
          </a:xfrm>
        </p:spPr>
        <p:txBody>
          <a:bodyPr/>
          <a:lstStyle/>
          <a:p>
            <a:r>
              <a:rPr lang="en-US" dirty="0"/>
              <a:t>Trainer 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211F4E-9822-4BEE-84D9-D130839B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53" y="1352096"/>
            <a:ext cx="2719471" cy="43513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1B04C7-8C86-4117-85B5-EECA62729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92" y="1352096"/>
            <a:ext cx="2719824" cy="435133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C4480B-24F9-4DCD-97BC-181576108A07}"/>
              </a:ext>
            </a:extLst>
          </p:cNvPr>
          <p:cNvSpPr txBox="1"/>
          <p:nvPr/>
        </p:nvSpPr>
        <p:spPr>
          <a:xfrm>
            <a:off x="9377201" y="570343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Julian Zürn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E156DA-E58B-46CD-82DA-4F098764E81F}"/>
              </a:ext>
            </a:extLst>
          </p:cNvPr>
          <p:cNvSpPr txBox="1"/>
          <p:nvPr/>
        </p:nvSpPr>
        <p:spPr>
          <a:xfrm>
            <a:off x="5898929" y="5703434"/>
            <a:ext cx="13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Fabian Fichtl</a:t>
            </a:r>
          </a:p>
        </p:txBody>
      </p:sp>
    </p:spTree>
    <p:extLst>
      <p:ext uri="{BB962C8B-B14F-4D97-AF65-F5344CB8AC3E}">
        <p14:creationId xmlns:p14="http://schemas.microsoft.com/office/powerpoint/2010/main" val="65990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64737-9EF2-4F9C-A3AA-035E2AED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Getting started: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8DF59-1B05-4FC7-BFB3-EA52395E8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Start Omniverse Isaac Sim on the Machine</a:t>
            </a:r>
          </a:p>
          <a:p>
            <a:pPr lvl="1"/>
            <a:r>
              <a:rPr lang="en-US" noProof="0" dirty="0"/>
              <a:t>Please give feedback if your application is loaded</a:t>
            </a:r>
          </a:p>
        </p:txBody>
      </p:sp>
    </p:spTree>
    <p:extLst>
      <p:ext uri="{BB962C8B-B14F-4D97-AF65-F5344CB8AC3E}">
        <p14:creationId xmlns:p14="http://schemas.microsoft.com/office/powerpoint/2010/main" val="135869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5DD85-24ED-4564-B5C1-B6EC8FD1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Standard Layout</a:t>
            </a:r>
          </a:p>
        </p:txBody>
      </p:sp>
      <p:pic>
        <p:nvPicPr>
          <p:cNvPr id="4" name="Picture 2" descr="Kit SDK Overview — kit-app-template 105.1 documentation">
            <a:extLst>
              <a:ext uri="{FF2B5EF4-FFF2-40B4-BE49-F238E27FC236}">
                <a16:creationId xmlns:a16="http://schemas.microsoft.com/office/drawing/2014/main" id="{2D697C4C-0BEC-4662-8CF3-965AB80F1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t="4445" r="1493" b="20915"/>
          <a:stretch/>
        </p:blipFill>
        <p:spPr bwMode="auto">
          <a:xfrm>
            <a:off x="1257300" y="1478440"/>
            <a:ext cx="8556571" cy="489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64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CD36D-FA4A-444F-B153-F102F3C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Viewport Navigation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6AB112-841B-4706-815F-4069B7F1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Orbit: 			Left mouse </a:t>
            </a:r>
            <a:r>
              <a:rPr lang="en-US" noProof="0" dirty="0" err="1"/>
              <a:t>btn</a:t>
            </a:r>
            <a:r>
              <a:rPr lang="en-US" noProof="0" dirty="0"/>
              <a:t>. + ALT</a:t>
            </a:r>
          </a:p>
          <a:p>
            <a:r>
              <a:rPr lang="en-US" noProof="0" dirty="0"/>
              <a:t>Look:			Right mouse </a:t>
            </a:r>
            <a:r>
              <a:rPr lang="en-US" noProof="0" dirty="0" err="1"/>
              <a:t>btn</a:t>
            </a:r>
            <a:r>
              <a:rPr lang="en-US" noProof="0" dirty="0"/>
              <a:t>. (RMB)</a:t>
            </a:r>
          </a:p>
          <a:p>
            <a:r>
              <a:rPr lang="en-US" noProof="0" dirty="0"/>
              <a:t>Fly/ Walk:			Hold RMB; </a:t>
            </a:r>
            <a:r>
              <a:rPr lang="en-US" i="1" noProof="0" dirty="0"/>
              <a:t>WASD</a:t>
            </a:r>
            <a:r>
              <a:rPr lang="en-US" noProof="0" dirty="0"/>
              <a:t> / Q up / E down</a:t>
            </a:r>
            <a:endParaRPr lang="en-US" dirty="0"/>
          </a:p>
          <a:p>
            <a:r>
              <a:rPr lang="en-US" dirty="0"/>
              <a:t>Adjust Speed		</a:t>
            </a:r>
            <a:r>
              <a:rPr lang="en-US" noProof="0" dirty="0"/>
              <a:t>Hold RMB; Scroll</a:t>
            </a:r>
          </a:p>
          <a:p>
            <a:r>
              <a:rPr lang="en-US" dirty="0"/>
              <a:t>Jump to Selection: 	F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82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C9512-EDB1-4D01-A35F-7BC08790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08" y="244778"/>
            <a:ext cx="10515600" cy="1325563"/>
          </a:xfrm>
        </p:spPr>
        <p:txBody>
          <a:bodyPr/>
          <a:lstStyle/>
          <a:p>
            <a:r>
              <a:rPr lang="en-US" noProof="0" dirty="0"/>
              <a:t>Scene Prep tools (extensions)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29BC8-044C-43C1-B39B-6F934E24D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Check for extensions:</a:t>
            </a:r>
          </a:p>
          <a:p>
            <a:pPr lvl="1"/>
            <a:r>
              <a:rPr lang="en-US" noProof="0" dirty="0"/>
              <a:t>Action Graph</a:t>
            </a:r>
          </a:p>
          <a:p>
            <a:pPr lvl="1"/>
            <a:r>
              <a:rPr lang="en-US" noProof="0" dirty="0"/>
              <a:t>URDF importer</a:t>
            </a:r>
          </a:p>
        </p:txBody>
      </p:sp>
      <p:pic>
        <p:nvPicPr>
          <p:cNvPr id="4" name="Picture 2" descr="Getting Started with Extensions — Omniverse Kit 106.2.0 documentation">
            <a:extLst>
              <a:ext uri="{FF2B5EF4-FFF2-40B4-BE49-F238E27FC236}">
                <a16:creationId xmlns:a16="http://schemas.microsoft.com/office/drawing/2014/main" id="{8A795CD4-C469-4BCE-9DAB-460F4091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13" y="1315058"/>
            <a:ext cx="6419607" cy="537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01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DB9A4-1BD9-4E4D-9C59-35F145816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9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Add </a:t>
            </a:r>
            <a:r>
              <a:rPr lang="en-US" noProof="0" dirty="0"/>
              <a:t>Physics Scene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BC1CF-D04A-4AD1-8AA7-1FC274127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Create a Physics Scene</a:t>
            </a:r>
          </a:p>
          <a:p>
            <a:r>
              <a:rPr lang="en-US" noProof="0" dirty="0"/>
              <a:t>Create a ground plane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E774CC-2DD9-406E-AA40-4F5A6AAD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061" y="1954379"/>
            <a:ext cx="4838700" cy="38957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08D450C-566B-4B8A-8C5C-8CF156AA68B7}"/>
              </a:ext>
            </a:extLst>
          </p:cNvPr>
          <p:cNvSpPr/>
          <p:nvPr/>
        </p:nvSpPr>
        <p:spPr>
          <a:xfrm>
            <a:off x="9209837" y="4213555"/>
            <a:ext cx="1280160" cy="212141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DB932BF-1065-49C8-95EA-7F104C3BD62F}"/>
              </a:ext>
            </a:extLst>
          </p:cNvPr>
          <p:cNvSpPr/>
          <p:nvPr/>
        </p:nvSpPr>
        <p:spPr>
          <a:xfrm>
            <a:off x="7566773" y="3991768"/>
            <a:ext cx="1643064" cy="212141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15165CF-2900-4110-8F8F-A2BE8F142D65}"/>
              </a:ext>
            </a:extLst>
          </p:cNvPr>
          <p:cNvSpPr/>
          <p:nvPr/>
        </p:nvSpPr>
        <p:spPr>
          <a:xfrm>
            <a:off x="5995148" y="2377281"/>
            <a:ext cx="1505789" cy="212141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0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FF835-C076-4B73-8974-8D30ACC2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364372"/>
            <a:ext cx="10515600" cy="1325563"/>
          </a:xfrm>
        </p:spPr>
        <p:txBody>
          <a:bodyPr/>
          <a:lstStyle/>
          <a:p>
            <a:r>
              <a:rPr lang="en-US" noProof="0" dirty="0"/>
              <a:t>Asset Store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5121B-0A26-4AEE-BFC0-295BDAB7B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11" y="1820761"/>
            <a:ext cx="10515600" cy="4351338"/>
          </a:xfrm>
        </p:spPr>
        <p:txBody>
          <a:bodyPr/>
          <a:lstStyle/>
          <a:p>
            <a:r>
              <a:rPr lang="en-US" noProof="0" dirty="0"/>
              <a:t>Import a Box</a:t>
            </a:r>
          </a:p>
          <a:p>
            <a:pPr lvl="1"/>
            <a:r>
              <a:rPr lang="en-US" noProof="0" dirty="0"/>
              <a:t>Move above ground plane</a:t>
            </a:r>
          </a:p>
          <a:p>
            <a:pPr lvl="1"/>
            <a:r>
              <a:rPr lang="en-US" noProof="0" dirty="0"/>
              <a:t>Adjust the size</a:t>
            </a:r>
          </a:p>
          <a:p>
            <a:pPr lvl="1"/>
            <a:r>
              <a:rPr lang="en-US" noProof="0" dirty="0"/>
              <a:t>Add (Rigid Body </a:t>
            </a:r>
            <a:r>
              <a:rPr lang="en-US" dirty="0"/>
              <a:t>and</a:t>
            </a:r>
            <a:r>
              <a:rPr lang="en-US" noProof="0" dirty="0"/>
              <a:t> and Collider)</a:t>
            </a:r>
          </a:p>
          <a:p>
            <a:pPr lvl="1"/>
            <a:r>
              <a:rPr lang="en-US" noProof="0" dirty="0"/>
              <a:t>Press </a:t>
            </a:r>
            <a:r>
              <a:rPr lang="en-US" i="1" noProof="0" dirty="0"/>
              <a:t>Play </a:t>
            </a:r>
            <a:r>
              <a:rPr lang="en-US" noProof="0" dirty="0"/>
              <a:t>to start the Simulation</a:t>
            </a:r>
            <a:endParaRPr lang="en-US" i="1" noProof="0" dirty="0"/>
          </a:p>
          <a:p>
            <a:endParaRPr lang="en-US" noProof="0" dirty="0"/>
          </a:p>
        </p:txBody>
      </p:sp>
      <p:pic>
        <p:nvPicPr>
          <p:cNvPr id="4" name="Picture 2" descr="Digital Assets — Omniverse Digital Twins">
            <a:extLst>
              <a:ext uri="{FF2B5EF4-FFF2-40B4-BE49-F238E27FC236}">
                <a16:creationId xmlns:a16="http://schemas.microsoft.com/office/drawing/2014/main" id="{2855C3E4-E9C0-492A-96A7-19AEC19D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91" y="2264518"/>
            <a:ext cx="6076545" cy="33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6A0AA5C-EC64-4937-B649-ED6D3EE5D3B1}"/>
              </a:ext>
            </a:extLst>
          </p:cNvPr>
          <p:cNvSpPr txBox="1"/>
          <p:nvPr/>
        </p:nvSpPr>
        <p:spPr>
          <a:xfrm>
            <a:off x="0" y="5841260"/>
            <a:ext cx="130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How-to</a:t>
            </a:r>
            <a:r>
              <a:rPr lang="en-US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68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7CCFC4CE-B713-43C0-9AF6-33E8B808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3" y="1003504"/>
            <a:ext cx="10001631" cy="54361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91DCE-8EEB-4052-A5CF-83DD9BB0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48" y="271074"/>
            <a:ext cx="6663710" cy="848100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Use Asset Store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A5D5862-F4EE-4F59-BBFB-B2208C3EFE5C}"/>
              </a:ext>
            </a:extLst>
          </p:cNvPr>
          <p:cNvSpPr/>
          <p:nvPr/>
        </p:nvSpPr>
        <p:spPr>
          <a:xfrm>
            <a:off x="1151379" y="4930259"/>
            <a:ext cx="298416" cy="27767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B0F241C-D6A5-49B6-AA2E-229FB0A0BFC5}"/>
              </a:ext>
            </a:extLst>
          </p:cNvPr>
          <p:cNvSpPr/>
          <p:nvPr/>
        </p:nvSpPr>
        <p:spPr>
          <a:xfrm>
            <a:off x="2195041" y="5069095"/>
            <a:ext cx="298416" cy="27767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FD0AD10A-65A2-4774-9CFB-EC424F7B135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2792871" y="3141955"/>
            <a:ext cx="1478519" cy="237576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34CC85FB-E63B-4D9C-BD67-3998906DE419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392642" y="739606"/>
            <a:ext cx="3281097" cy="537788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9AE31EC-8525-4BBB-A0A7-C3940B6E8078}"/>
              </a:ext>
            </a:extLst>
          </p:cNvPr>
          <p:cNvSpPr txBox="1"/>
          <p:nvPr/>
        </p:nvSpPr>
        <p:spPr>
          <a:xfrm>
            <a:off x="2944272" y="302087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a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179EB6D-2B2F-4ABA-BDBF-9DB0781A2E9D}"/>
              </a:ext>
            </a:extLst>
          </p:cNvPr>
          <p:cNvSpPr txBox="1"/>
          <p:nvPr/>
        </p:nvSpPr>
        <p:spPr>
          <a:xfrm>
            <a:off x="3698344" y="332146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b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F870EEB-FB8C-4010-A26C-0C11E7B2A736}"/>
              </a:ext>
            </a:extLst>
          </p:cNvPr>
          <p:cNvSpPr txBox="1"/>
          <p:nvPr/>
        </p:nvSpPr>
        <p:spPr>
          <a:xfrm>
            <a:off x="1184093" y="1628087"/>
            <a:ext cx="2618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Search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Drag &amp; Drop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(to Stage </a:t>
            </a:r>
            <a:r>
              <a:rPr lang="en-US" u="sng" dirty="0">
                <a:solidFill>
                  <a:schemeClr val="bg1"/>
                </a:solidFill>
              </a:rPr>
              <a:t>or</a:t>
            </a:r>
            <a:r>
              <a:rPr lang="en-US" dirty="0">
                <a:solidFill>
                  <a:schemeClr val="bg1"/>
                </a:solidFill>
              </a:rPr>
              <a:t> Viewport)</a:t>
            </a:r>
          </a:p>
        </p:txBody>
      </p:sp>
    </p:spTree>
    <p:extLst>
      <p:ext uri="{BB962C8B-B14F-4D97-AF65-F5344CB8AC3E}">
        <p14:creationId xmlns:p14="http://schemas.microsoft.com/office/powerpoint/2010/main" val="362752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Manipulation in Viewport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E0941C-0EA3-41AE-A0E7-664E40AD2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04" y="1069180"/>
            <a:ext cx="10972401" cy="511326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656C76-C213-4E31-B53F-90E8889833B3}"/>
              </a:ext>
            </a:extLst>
          </p:cNvPr>
          <p:cNvSpPr txBox="1"/>
          <p:nvPr/>
        </p:nvSpPr>
        <p:spPr>
          <a:xfrm>
            <a:off x="1393144" y="1804863"/>
            <a:ext cx="2148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Move Selection* (W)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A72628-6F69-4AB1-9E7A-E97E9F633D48}"/>
              </a:ext>
            </a:extLst>
          </p:cNvPr>
          <p:cNvSpPr txBox="1"/>
          <p:nvPr/>
        </p:nvSpPr>
        <p:spPr>
          <a:xfrm>
            <a:off x="1393144" y="2130360"/>
            <a:ext cx="213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Rotate Selection* (E)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10D8EF-FBD8-4414-B343-0028EE05FB51}"/>
              </a:ext>
            </a:extLst>
          </p:cNvPr>
          <p:cNvSpPr txBox="1"/>
          <p:nvPr/>
        </p:nvSpPr>
        <p:spPr>
          <a:xfrm>
            <a:off x="1393144" y="2455856"/>
            <a:ext cx="18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 Selection (R)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EE88A0-C32A-4914-ADE7-59DE6861869F}"/>
              </a:ext>
            </a:extLst>
          </p:cNvPr>
          <p:cNvSpPr txBox="1"/>
          <p:nvPr/>
        </p:nvSpPr>
        <p:spPr>
          <a:xfrm>
            <a:off x="1393144" y="2781353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Snap Selection* (S)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34F943-75B0-47AD-9368-0A39FFB46C84}"/>
              </a:ext>
            </a:extLst>
          </p:cNvPr>
          <p:cNvCxnSpPr>
            <a:cxnSpLocks/>
          </p:cNvCxnSpPr>
          <p:nvPr/>
        </p:nvCxnSpPr>
        <p:spPr>
          <a:xfrm flipH="1">
            <a:off x="883922" y="1989529"/>
            <a:ext cx="521831" cy="9300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9A7111A-6B58-4DAD-8A87-463F97E088F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81530" y="2315026"/>
            <a:ext cx="511614" cy="219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02B838C-1818-42A1-AD36-3022226CB8B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57592" y="2609116"/>
            <a:ext cx="535552" cy="314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3464593-7A48-4F14-8712-F3E77C56167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71314" y="2875771"/>
            <a:ext cx="521830" cy="90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7129403-7C3B-4D46-ADEE-74B394C51C8F}"/>
              </a:ext>
            </a:extLst>
          </p:cNvPr>
          <p:cNvSpPr txBox="1"/>
          <p:nvPr/>
        </p:nvSpPr>
        <p:spPr>
          <a:xfrm>
            <a:off x="5882960" y="4269594"/>
            <a:ext cx="186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Update Attributes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 value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7D821A6-BD89-49B1-949B-A225C7BB59B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744175" y="4592760"/>
            <a:ext cx="1170028" cy="86491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CC51D34-B602-4ED3-8FF2-1796FCABC33F}"/>
              </a:ext>
            </a:extLst>
          </p:cNvPr>
          <p:cNvSpPr txBox="1"/>
          <p:nvPr/>
        </p:nvSpPr>
        <p:spPr>
          <a:xfrm>
            <a:off x="8545425" y="6381771"/>
            <a:ext cx="360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*RMB on icon shows further options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6B22C8B-ED65-46DF-B35A-44BFFA7E3DC8}"/>
              </a:ext>
            </a:extLst>
          </p:cNvPr>
          <p:cNvSpPr/>
          <p:nvPr/>
        </p:nvSpPr>
        <p:spPr>
          <a:xfrm>
            <a:off x="8196263" y="5386388"/>
            <a:ext cx="3095625" cy="709612"/>
          </a:xfrm>
          <a:prstGeom prst="rect">
            <a:avLst/>
          </a:prstGeom>
          <a:solidFill>
            <a:schemeClr val="accent4">
              <a:alpha val="1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Add Rigid-body &amp; Collider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86685F7-8DC6-41E8-8B52-EF34FCC75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546" y="1178719"/>
            <a:ext cx="9376315" cy="4980184"/>
          </a:xfr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07284B33-0509-46B8-8395-82790DB9EFB6}"/>
              </a:ext>
            </a:extLst>
          </p:cNvPr>
          <p:cNvSpPr/>
          <p:nvPr/>
        </p:nvSpPr>
        <p:spPr>
          <a:xfrm>
            <a:off x="6195173" y="4696619"/>
            <a:ext cx="1191465" cy="17542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9699FF1-856A-44BE-8A43-37255337FDD9}"/>
              </a:ext>
            </a:extLst>
          </p:cNvPr>
          <p:cNvSpPr/>
          <p:nvPr/>
        </p:nvSpPr>
        <p:spPr>
          <a:xfrm>
            <a:off x="4294935" y="3509963"/>
            <a:ext cx="1900238" cy="20955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847EA53-040E-4EA2-B70D-1F27AD0790BD}"/>
              </a:ext>
            </a:extLst>
          </p:cNvPr>
          <p:cNvSpPr txBox="1"/>
          <p:nvPr/>
        </p:nvSpPr>
        <p:spPr>
          <a:xfrm>
            <a:off x="821531" y="2968407"/>
            <a:ext cx="31265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Select cracker box XForm</a:t>
            </a:r>
            <a:b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in Stage Tree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Use Context menu on box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52F33E6-60CF-4A01-8763-BBD67F89307A}"/>
              </a:ext>
            </a:extLst>
          </p:cNvPr>
          <p:cNvSpPr/>
          <p:nvPr/>
        </p:nvSpPr>
        <p:spPr>
          <a:xfrm>
            <a:off x="9272590" y="2267744"/>
            <a:ext cx="685798" cy="156367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FF835-C076-4B73-8974-8D30ACC2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364372"/>
            <a:ext cx="10515600" cy="1325563"/>
          </a:xfrm>
        </p:spPr>
        <p:txBody>
          <a:bodyPr/>
          <a:lstStyle/>
          <a:p>
            <a:r>
              <a:rPr lang="en-US" noProof="0" dirty="0"/>
              <a:t>Asset Store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5121B-0A26-4AEE-BFC0-295BDAB7B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11" y="1820761"/>
            <a:ext cx="10515600" cy="4351338"/>
          </a:xfrm>
        </p:spPr>
        <p:txBody>
          <a:bodyPr/>
          <a:lstStyle/>
          <a:p>
            <a:r>
              <a:rPr lang="en-US" noProof="0" dirty="0"/>
              <a:t>Import a Box</a:t>
            </a:r>
          </a:p>
          <a:p>
            <a:pPr lvl="1"/>
            <a:r>
              <a:rPr lang="en-US" noProof="0" dirty="0"/>
              <a:t>Move above ground plane</a:t>
            </a:r>
          </a:p>
          <a:p>
            <a:pPr lvl="1"/>
            <a:r>
              <a:rPr lang="en-US" noProof="0" dirty="0"/>
              <a:t>Adjust the size</a:t>
            </a:r>
          </a:p>
          <a:p>
            <a:pPr lvl="1"/>
            <a:r>
              <a:rPr lang="en-US" noProof="0" dirty="0"/>
              <a:t>Add (Rigid Body </a:t>
            </a:r>
            <a:r>
              <a:rPr lang="en-US" dirty="0"/>
              <a:t>and</a:t>
            </a:r>
            <a:r>
              <a:rPr lang="en-US" noProof="0" dirty="0"/>
              <a:t> and Collider)</a:t>
            </a:r>
          </a:p>
          <a:p>
            <a:pPr lvl="1"/>
            <a:r>
              <a:rPr lang="en-US" noProof="0" dirty="0"/>
              <a:t>Press </a:t>
            </a:r>
            <a:r>
              <a:rPr lang="en-US" i="1" noProof="0" dirty="0"/>
              <a:t>Play </a:t>
            </a:r>
            <a:r>
              <a:rPr lang="en-US" noProof="0" dirty="0"/>
              <a:t>to start the Simulation</a:t>
            </a:r>
            <a:endParaRPr lang="en-US" i="1" noProof="0" dirty="0"/>
          </a:p>
          <a:p>
            <a:endParaRPr lang="en-US" noProof="0" dirty="0"/>
          </a:p>
        </p:txBody>
      </p:sp>
      <p:pic>
        <p:nvPicPr>
          <p:cNvPr id="4" name="Picture 2" descr="Digital Assets — Omniverse Digital Twins">
            <a:extLst>
              <a:ext uri="{FF2B5EF4-FFF2-40B4-BE49-F238E27FC236}">
                <a16:creationId xmlns:a16="http://schemas.microsoft.com/office/drawing/2014/main" id="{2855C3E4-E9C0-492A-96A7-19AEC19D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91" y="2264518"/>
            <a:ext cx="6076545" cy="33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A82B64-B56C-4726-BEFD-3F30EF6BBB0D}"/>
              </a:ext>
            </a:extLst>
          </p:cNvPr>
          <p:cNvSpPr txBox="1"/>
          <p:nvPr/>
        </p:nvSpPr>
        <p:spPr>
          <a:xfrm>
            <a:off x="0" y="15874"/>
            <a:ext cx="1287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How-to</a:t>
            </a:r>
            <a:r>
              <a:rPr lang="en-US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518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36F0D-06B0-F640-5715-AFF23408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Institut für Produktion und Informatik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01CA71-F4B3-89DA-5B24-00A64B076BD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de-DE" dirty="0"/>
              <a:t>anwendungsorientierte Forschungseinrichtung</a:t>
            </a:r>
          </a:p>
          <a:p>
            <a:r>
              <a:rPr lang="de-DE" dirty="0"/>
              <a:t>F&amp;E-Projekte im Kontext Digitalisierung in der Produktion</a:t>
            </a:r>
          </a:p>
          <a:p>
            <a:r>
              <a:rPr lang="de-DE" dirty="0"/>
              <a:t>Seit 2021 mit 30 Mitarbeitern </a:t>
            </a:r>
          </a:p>
          <a:p>
            <a:r>
              <a:rPr lang="de-DE" dirty="0"/>
              <a:t>Technologietransfer und Startup Inkubator</a:t>
            </a:r>
          </a:p>
          <a:p>
            <a:r>
              <a:rPr lang="de-DE" dirty="0"/>
              <a:t>VIBN und Industrial Metaverse in der Lehre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0F9AA3BE-1837-A48C-4850-C997EE1EBAE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tretch/>
        </p:blipFill>
        <p:spPr>
          <a:xfrm>
            <a:off x="6194425" y="2085578"/>
            <a:ext cx="5159375" cy="386953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9B09CC3-8D5A-C2F3-11EB-E4FC69532D52}"/>
              </a:ext>
            </a:extLst>
          </p:cNvPr>
          <p:cNvSpPr txBox="1">
            <a:spLocks/>
          </p:cNvSpPr>
          <p:nvPr/>
        </p:nvSpPr>
        <p:spPr>
          <a:xfrm>
            <a:off x="838200" y="1199358"/>
            <a:ext cx="10515600" cy="491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tx1"/>
                </a:solidFill>
                <a:latin typeface="Frutiger LT 47 Light Condensed  (Textkörper)"/>
              </a:rPr>
              <a:t>Technologietransferzentrum der Hochschule Kempten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5791DC-C900-FCAA-3D6E-68D870F56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302" y="4591916"/>
            <a:ext cx="1589809" cy="15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CBB9B-AF5E-4C59-9A61-75BECA40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  <a:r>
              <a:rPr lang="en-US" noProof="0" dirty="0"/>
              <a:t> the first self-built Robot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58D00-F23D-4A1A-A055-F74D68A71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8937" cy="4351338"/>
          </a:xfrm>
        </p:spPr>
        <p:txBody>
          <a:bodyPr/>
          <a:lstStyle/>
          <a:p>
            <a:r>
              <a:rPr lang="en-US" noProof="0" dirty="0"/>
              <a:t>Stop the Simulation</a:t>
            </a:r>
          </a:p>
          <a:p>
            <a:r>
              <a:rPr lang="en-US" noProof="0" dirty="0"/>
              <a:t>Create Cylinders</a:t>
            </a:r>
          </a:p>
          <a:p>
            <a:pPr lvl="1"/>
            <a:r>
              <a:rPr lang="en-US" noProof="0" dirty="0"/>
              <a:t>Move/ orient to the side</a:t>
            </a:r>
          </a:p>
          <a:p>
            <a:pPr lvl="1"/>
            <a:r>
              <a:rPr lang="en-US" noProof="0" dirty="0"/>
              <a:t>Create a revolute joint</a:t>
            </a:r>
          </a:p>
          <a:p>
            <a:pPr lvl="1"/>
            <a:r>
              <a:rPr lang="en-US" noProof="0" dirty="0"/>
              <a:t>Add Angular drive</a:t>
            </a:r>
          </a:p>
          <a:p>
            <a:pPr lvl="1"/>
            <a:r>
              <a:rPr lang="en-US" noProof="0" dirty="0"/>
              <a:t>Modify target velocity + stiffness</a:t>
            </a:r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Simulation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16FA92-B153-4F62-AC5E-A7DEB2CD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15" y="2075580"/>
            <a:ext cx="5797253" cy="36674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59AF87A-7E92-4B79-A480-1731B7A1761B}"/>
              </a:ext>
            </a:extLst>
          </p:cNvPr>
          <p:cNvSpPr txBox="1"/>
          <p:nvPr/>
        </p:nvSpPr>
        <p:spPr>
          <a:xfrm>
            <a:off x="0" y="5946130"/>
            <a:ext cx="1531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How-to</a:t>
            </a:r>
            <a:r>
              <a:rPr lang="en-US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510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Add Cylinder</a:t>
            </a:r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64DF293D-F09F-4FB2-AFE5-1BA98319F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600" y="1069181"/>
            <a:ext cx="6722920" cy="4351338"/>
          </a:xfr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C1E61280-8986-4A59-BD02-B177D02D1ED3}"/>
              </a:ext>
            </a:extLst>
          </p:cNvPr>
          <p:cNvSpPr/>
          <p:nvPr/>
        </p:nvSpPr>
        <p:spPr>
          <a:xfrm>
            <a:off x="542925" y="4352925"/>
            <a:ext cx="1976438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4F9460-BD78-44C0-B82F-A210559B777C}"/>
              </a:ext>
            </a:extLst>
          </p:cNvPr>
          <p:cNvSpPr/>
          <p:nvPr/>
        </p:nvSpPr>
        <p:spPr>
          <a:xfrm>
            <a:off x="2583235" y="4352925"/>
            <a:ext cx="2282078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BABF1E0-2AE2-4615-9A4A-FF4DF59CA76B}"/>
              </a:ext>
            </a:extLst>
          </p:cNvPr>
          <p:cNvSpPr/>
          <p:nvPr/>
        </p:nvSpPr>
        <p:spPr>
          <a:xfrm>
            <a:off x="4865313" y="2052637"/>
            <a:ext cx="2282078" cy="220662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17DCE58-EE2E-4CFE-8219-F5E81970EE3A}"/>
              </a:ext>
            </a:extLst>
          </p:cNvPr>
          <p:cNvSpPr txBox="1"/>
          <p:nvPr/>
        </p:nvSpPr>
        <p:spPr>
          <a:xfrm>
            <a:off x="623887" y="2730410"/>
            <a:ext cx="3648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Ensure </a:t>
            </a:r>
            <a:r>
              <a:rPr lang="en-US" i="1" dirty="0">
                <a:solidFill>
                  <a:schemeClr val="bg1"/>
                </a:solidFill>
                <a:highlight>
                  <a:srgbClr val="FFFF00"/>
                </a:highlight>
              </a:rPr>
              <a:t>World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 is selected in Stage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Use Context menu </a:t>
            </a:r>
            <a:b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in Viewport or Stage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ECE0084-3836-4554-BCAA-32708C2FDA55}"/>
              </a:ext>
            </a:extLst>
          </p:cNvPr>
          <p:cNvSpPr txBox="1"/>
          <p:nvPr/>
        </p:nvSpPr>
        <p:spPr>
          <a:xfrm>
            <a:off x="7348538" y="1905000"/>
            <a:ext cx="43231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Adjust scaling and orientation </a:t>
            </a:r>
            <a:br>
              <a:rPr lang="en-US" dirty="0"/>
            </a:br>
            <a:r>
              <a:rPr lang="en-US" dirty="0"/>
              <a:t>     to represent a wheel</a:t>
            </a:r>
          </a:p>
          <a:p>
            <a:r>
              <a:rPr lang="en-US" dirty="0"/>
              <a:t>4. Add </a:t>
            </a:r>
            <a:r>
              <a:rPr lang="en-US" i="1" dirty="0"/>
              <a:t>Rigid Body &amp; Collider</a:t>
            </a:r>
          </a:p>
          <a:p>
            <a:r>
              <a:rPr lang="en-US" dirty="0"/>
              <a:t>5. Use </a:t>
            </a:r>
            <a:r>
              <a:rPr lang="en-US" i="1" dirty="0" err="1"/>
              <a:t>Ctrl+C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Ctrl+V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dirty="0"/>
              <a:t>to replicate the wheel</a:t>
            </a:r>
          </a:p>
          <a:p>
            <a:r>
              <a:rPr lang="en-US" dirty="0"/>
              <a:t>6. Move the wheels to reasonable positions </a:t>
            </a:r>
            <a:br>
              <a:rPr lang="en-US" dirty="0"/>
            </a:br>
            <a:r>
              <a:rPr lang="en-US" dirty="0"/>
              <a:t>     around the box</a:t>
            </a:r>
          </a:p>
        </p:txBody>
      </p:sp>
    </p:spTree>
    <p:extLst>
      <p:ext uri="{BB962C8B-B14F-4D97-AF65-F5344CB8AC3E}">
        <p14:creationId xmlns:p14="http://schemas.microsoft.com/office/powerpoint/2010/main" val="3434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17C37AE0-2A96-459C-949D-096AD687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5" y="915692"/>
            <a:ext cx="9822122" cy="51326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Add Joint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1E61280-8986-4A59-BD02-B177D02D1ED3}"/>
              </a:ext>
            </a:extLst>
          </p:cNvPr>
          <p:cNvSpPr/>
          <p:nvPr/>
        </p:nvSpPr>
        <p:spPr>
          <a:xfrm>
            <a:off x="5586413" y="4452937"/>
            <a:ext cx="1638300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4F9460-BD78-44C0-B82F-A210559B777C}"/>
              </a:ext>
            </a:extLst>
          </p:cNvPr>
          <p:cNvSpPr/>
          <p:nvPr/>
        </p:nvSpPr>
        <p:spPr>
          <a:xfrm>
            <a:off x="7317160" y="2814638"/>
            <a:ext cx="2269753" cy="17780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BABF1E0-2AE2-4615-9A4A-FF4DF59CA76B}"/>
              </a:ext>
            </a:extLst>
          </p:cNvPr>
          <p:cNvSpPr/>
          <p:nvPr/>
        </p:nvSpPr>
        <p:spPr>
          <a:xfrm>
            <a:off x="6413125" y="1824037"/>
            <a:ext cx="2202238" cy="177799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FFBEF54-51B7-4EAF-802C-8AC696084B23}"/>
              </a:ext>
            </a:extLst>
          </p:cNvPr>
          <p:cNvSpPr/>
          <p:nvPr/>
        </p:nvSpPr>
        <p:spPr>
          <a:xfrm>
            <a:off x="6343187" y="2335232"/>
            <a:ext cx="2202238" cy="177799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D4E93A3-1E63-4806-A4E5-ADCADE8718A4}"/>
              </a:ext>
            </a:extLst>
          </p:cNvPr>
          <p:cNvSpPr/>
          <p:nvPr/>
        </p:nvSpPr>
        <p:spPr>
          <a:xfrm>
            <a:off x="7272337" y="5296398"/>
            <a:ext cx="1273087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7484BBD-0BCA-4439-94F4-C96DE92BF35D}"/>
              </a:ext>
            </a:extLst>
          </p:cNvPr>
          <p:cNvSpPr/>
          <p:nvPr/>
        </p:nvSpPr>
        <p:spPr>
          <a:xfrm>
            <a:off x="8545424" y="5714206"/>
            <a:ext cx="1427251" cy="220662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C9EF84-7D78-4808-9FCF-527B9EC23596}"/>
              </a:ext>
            </a:extLst>
          </p:cNvPr>
          <p:cNvSpPr txBox="1"/>
          <p:nvPr/>
        </p:nvSpPr>
        <p:spPr>
          <a:xfrm>
            <a:off x="2890840" y="1509484"/>
            <a:ext cx="265271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Holding </a:t>
            </a:r>
            <a:r>
              <a:rPr lang="en-US" i="1" dirty="0">
                <a:solidFill>
                  <a:schemeClr val="bg1"/>
                </a:solidFill>
                <a:highlight>
                  <a:srgbClr val="FFFF00"/>
                </a:highlight>
              </a:rPr>
              <a:t>Ctrl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, select the</a:t>
            </a:r>
            <a:b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box </a:t>
            </a:r>
            <a:r>
              <a:rPr lang="en-US" u="sng" dirty="0">
                <a:solidFill>
                  <a:schemeClr val="bg1"/>
                </a:solidFill>
                <a:highlight>
                  <a:srgbClr val="FFFF00"/>
                </a:highlight>
              </a:rPr>
              <a:t>then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 the cylinder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Create joint using the</a:t>
            </a:r>
            <a:b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context menu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Repeat for all </a:t>
            </a:r>
            <a:r>
              <a:rPr lang="en-US" i="1" dirty="0">
                <a:solidFill>
                  <a:schemeClr val="bg1"/>
                </a:solidFill>
              </a:rPr>
              <a:t>wheels</a:t>
            </a:r>
          </a:p>
        </p:txBody>
      </p:sp>
    </p:spTree>
    <p:extLst>
      <p:ext uri="{BB962C8B-B14F-4D97-AF65-F5344CB8AC3E}">
        <p14:creationId xmlns:p14="http://schemas.microsoft.com/office/powerpoint/2010/main" val="3108619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4D964A45-2FF9-492B-B1A2-C37CD5E7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1"/>
          <a:stretch/>
        </p:blipFill>
        <p:spPr>
          <a:xfrm>
            <a:off x="455205" y="1214445"/>
            <a:ext cx="3546047" cy="51053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10515600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Adjust Joint and Add Drive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4F9460-BD78-44C0-B82F-A210559B777C}"/>
              </a:ext>
            </a:extLst>
          </p:cNvPr>
          <p:cNvSpPr/>
          <p:nvPr/>
        </p:nvSpPr>
        <p:spPr>
          <a:xfrm>
            <a:off x="2038350" y="6134099"/>
            <a:ext cx="1581149" cy="152401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60B02F-CAB1-4034-91FB-AD59499A0CA4}"/>
              </a:ext>
            </a:extLst>
          </p:cNvPr>
          <p:cNvSpPr txBox="1"/>
          <p:nvPr/>
        </p:nvSpPr>
        <p:spPr>
          <a:xfrm>
            <a:off x="4467226" y="1517125"/>
            <a:ext cx="26239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Filter for Joints</a:t>
            </a:r>
          </a:p>
          <a:p>
            <a:pPr marL="342900" indent="-342900">
              <a:buAutoNum type="arabicPeriod"/>
            </a:pPr>
            <a:r>
              <a:rPr lang="en-US" sz="2000" dirty="0"/>
              <a:t>Select all joints </a:t>
            </a:r>
            <a:br>
              <a:rPr lang="en-US" sz="2000" dirty="0"/>
            </a:br>
            <a:r>
              <a:rPr lang="en-US" sz="2000" dirty="0"/>
              <a:t>(via </a:t>
            </a:r>
            <a:r>
              <a:rPr lang="en-US" sz="2000" i="1" dirty="0"/>
              <a:t>Shift </a:t>
            </a:r>
            <a:r>
              <a:rPr lang="en-US" sz="2000" dirty="0"/>
              <a:t>or </a:t>
            </a:r>
            <a:r>
              <a:rPr lang="en-US" sz="2000" i="1" dirty="0"/>
              <a:t>Ctrl</a:t>
            </a:r>
            <a:r>
              <a:rPr lang="en-US" sz="2000" dirty="0"/>
              <a:t>)</a:t>
            </a:r>
          </a:p>
          <a:p>
            <a:pPr marL="342900" indent="-342900">
              <a:buAutoNum type="arabicPeriod"/>
            </a:pPr>
            <a:r>
              <a:rPr lang="en-US" sz="2000" dirty="0"/>
              <a:t>Adjust joint rotation</a:t>
            </a:r>
          </a:p>
          <a:p>
            <a:pPr marL="342900" indent="-342900">
              <a:buAutoNum type="arabicPeriod"/>
            </a:pPr>
            <a:r>
              <a:rPr lang="en-US" sz="2000" dirty="0"/>
              <a:t>Add Drives to joints</a:t>
            </a:r>
            <a:br>
              <a:rPr lang="en-US" sz="2000" dirty="0"/>
            </a:br>
            <a:r>
              <a:rPr lang="en-US" sz="2000" dirty="0"/>
              <a:t>(via Context menu)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C93C0EF-136E-4D51-A9A3-0AD088830D88}"/>
              </a:ext>
            </a:extLst>
          </p:cNvPr>
          <p:cNvCxnSpPr>
            <a:cxnSpLocks/>
          </p:cNvCxnSpPr>
          <p:nvPr/>
        </p:nvCxnSpPr>
        <p:spPr>
          <a:xfrm flipH="1" flipV="1">
            <a:off x="3790951" y="1433513"/>
            <a:ext cx="676275" cy="273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EA706EC-E578-45B6-8429-E2E841F9237B}"/>
              </a:ext>
            </a:extLst>
          </p:cNvPr>
          <p:cNvCxnSpPr>
            <a:cxnSpLocks/>
          </p:cNvCxnSpPr>
          <p:nvPr/>
        </p:nvCxnSpPr>
        <p:spPr>
          <a:xfrm flipH="1">
            <a:off x="3867150" y="2013481"/>
            <a:ext cx="642938" cy="50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1E4869C-83E2-41F6-8BEE-05A3324BA928}"/>
              </a:ext>
            </a:extLst>
          </p:cNvPr>
          <p:cNvCxnSpPr>
            <a:cxnSpLocks/>
          </p:cNvCxnSpPr>
          <p:nvPr/>
        </p:nvCxnSpPr>
        <p:spPr>
          <a:xfrm flipH="1">
            <a:off x="3867150" y="2013481"/>
            <a:ext cx="633413" cy="972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2D52AD3-E7D8-45F0-8C2B-7F4E55DF8475}"/>
              </a:ext>
            </a:extLst>
          </p:cNvPr>
          <p:cNvCxnSpPr>
            <a:cxnSpLocks/>
          </p:cNvCxnSpPr>
          <p:nvPr/>
        </p:nvCxnSpPr>
        <p:spPr>
          <a:xfrm flipH="1">
            <a:off x="3824288" y="2013481"/>
            <a:ext cx="676275" cy="66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ED58D9B-18B5-417E-AEA5-C590A01654BE}"/>
              </a:ext>
            </a:extLst>
          </p:cNvPr>
          <p:cNvCxnSpPr>
            <a:cxnSpLocks/>
          </p:cNvCxnSpPr>
          <p:nvPr/>
        </p:nvCxnSpPr>
        <p:spPr>
          <a:xfrm flipH="1">
            <a:off x="3867150" y="2013481"/>
            <a:ext cx="642938" cy="310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A491761-955F-46AD-86F7-40B9333959EE}"/>
              </a:ext>
            </a:extLst>
          </p:cNvPr>
          <p:cNvCxnSpPr>
            <a:cxnSpLocks/>
          </p:cNvCxnSpPr>
          <p:nvPr/>
        </p:nvCxnSpPr>
        <p:spPr>
          <a:xfrm flipH="1">
            <a:off x="2857502" y="2681155"/>
            <a:ext cx="1609724" cy="3452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1B5A919D-47F0-489E-A454-1FFC41446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7"/>
          <a:stretch/>
        </p:blipFill>
        <p:spPr>
          <a:xfrm>
            <a:off x="7595590" y="1264452"/>
            <a:ext cx="4448390" cy="4869647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A0AC4A1A-2B5B-4557-9D5A-E06D6F3E5649}"/>
              </a:ext>
            </a:extLst>
          </p:cNvPr>
          <p:cNvSpPr/>
          <p:nvPr/>
        </p:nvSpPr>
        <p:spPr>
          <a:xfrm>
            <a:off x="8448675" y="3656813"/>
            <a:ext cx="2033588" cy="191287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346C2191-71F8-4636-8F51-D6624809AB3C}"/>
              </a:ext>
            </a:extLst>
          </p:cNvPr>
          <p:cNvSpPr/>
          <p:nvPr/>
        </p:nvSpPr>
        <p:spPr>
          <a:xfrm>
            <a:off x="10544174" y="4337850"/>
            <a:ext cx="1266825" cy="191287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E7FC13A-A515-42A3-8729-2EE8693BD900}"/>
              </a:ext>
            </a:extLst>
          </p:cNvPr>
          <p:cNvSpPr/>
          <p:nvPr/>
        </p:nvSpPr>
        <p:spPr>
          <a:xfrm>
            <a:off x="8832056" y="5224461"/>
            <a:ext cx="1650207" cy="176213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06C37B94-4FF7-499B-AAC2-FC90FE60BC48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510088" y="2985828"/>
            <a:ext cx="3938587" cy="766629"/>
          </a:xfrm>
          <a:prstGeom prst="bentConnector3">
            <a:avLst>
              <a:gd name="adj1" fmla="val -1511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11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DB94B-A7D7-4F47-8B3F-83CADFA4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5" y="292893"/>
            <a:ext cx="5640795" cy="77628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Adjust Drive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3748B4-83F1-4D88-85CC-77B8057C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5" y="1026053"/>
            <a:ext cx="4389876" cy="5269971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D242EE24-61F8-476E-A1DE-D58F0575E5CF}"/>
              </a:ext>
            </a:extLst>
          </p:cNvPr>
          <p:cNvSpPr/>
          <p:nvPr/>
        </p:nvSpPr>
        <p:spPr>
          <a:xfrm>
            <a:off x="2552700" y="5595937"/>
            <a:ext cx="1781175" cy="18574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27909D8-1C8B-4170-AECC-527BA8717A09}"/>
              </a:ext>
            </a:extLst>
          </p:cNvPr>
          <p:cNvSpPr/>
          <p:nvPr/>
        </p:nvSpPr>
        <p:spPr>
          <a:xfrm>
            <a:off x="2552700" y="5876924"/>
            <a:ext cx="1781175" cy="18574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A2B476F-FBE5-4420-AD4C-98E49CEC528C}"/>
              </a:ext>
            </a:extLst>
          </p:cNvPr>
          <p:cNvSpPr/>
          <p:nvPr/>
        </p:nvSpPr>
        <p:spPr>
          <a:xfrm>
            <a:off x="2552699" y="5324476"/>
            <a:ext cx="1781175" cy="185740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ECF6ACC-1FB9-493D-8631-04004CDDF83A}"/>
              </a:ext>
            </a:extLst>
          </p:cNvPr>
          <p:cNvSpPr txBox="1"/>
          <p:nvPr/>
        </p:nvSpPr>
        <p:spPr>
          <a:xfrm>
            <a:off x="5672138" y="1497806"/>
            <a:ext cx="4226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Set a Velocity(~20-100)</a:t>
            </a:r>
          </a:p>
          <a:p>
            <a:pPr marL="457200" indent="-457200">
              <a:buAutoNum type="arabicPeriod"/>
            </a:pPr>
            <a:r>
              <a:rPr lang="en-US" sz="2000" dirty="0"/>
              <a:t>Iterate: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Set Damping &amp; Stiffness Values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Restart Simulation for Testing*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59246FC-1071-49F9-AFD4-01232D531692}"/>
              </a:ext>
            </a:extLst>
          </p:cNvPr>
          <p:cNvSpPr txBox="1"/>
          <p:nvPr/>
        </p:nvSpPr>
        <p:spPr>
          <a:xfrm>
            <a:off x="8085843" y="5781677"/>
            <a:ext cx="4064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restarting the simulation leads to </a:t>
            </a:r>
            <a:br>
              <a:rPr lang="en-US" dirty="0"/>
            </a:br>
            <a:r>
              <a:rPr lang="en-US" dirty="0"/>
              <a:t>  misleading results due to the forces that</a:t>
            </a:r>
            <a:br>
              <a:rPr lang="en-US" dirty="0"/>
            </a:br>
            <a:r>
              <a:rPr lang="en-US" dirty="0"/>
              <a:t>  already applied before the update</a:t>
            </a:r>
          </a:p>
        </p:txBody>
      </p:sp>
    </p:spTree>
    <p:extLst>
      <p:ext uri="{BB962C8B-B14F-4D97-AF65-F5344CB8AC3E}">
        <p14:creationId xmlns:p14="http://schemas.microsoft.com/office/powerpoint/2010/main" val="1052909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CBB9B-AF5E-4C59-9A61-75BECA40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  <a:r>
              <a:rPr lang="en-US" noProof="0" dirty="0"/>
              <a:t> the first self-built Robot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58D00-F23D-4A1A-A055-F74D68A71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8937" cy="4351338"/>
          </a:xfrm>
        </p:spPr>
        <p:txBody>
          <a:bodyPr/>
          <a:lstStyle/>
          <a:p>
            <a:r>
              <a:rPr lang="en-US" noProof="0" dirty="0"/>
              <a:t>Stop the Simulation</a:t>
            </a:r>
          </a:p>
          <a:p>
            <a:r>
              <a:rPr lang="en-US" noProof="0" dirty="0"/>
              <a:t>Create Cylinders</a:t>
            </a:r>
          </a:p>
          <a:p>
            <a:pPr lvl="1"/>
            <a:r>
              <a:rPr lang="en-US" noProof="0" dirty="0"/>
              <a:t>Move/ orient to the side</a:t>
            </a:r>
          </a:p>
          <a:p>
            <a:pPr lvl="1"/>
            <a:r>
              <a:rPr lang="en-US" noProof="0" dirty="0"/>
              <a:t>Create a revolute joint</a:t>
            </a:r>
          </a:p>
          <a:p>
            <a:pPr lvl="1"/>
            <a:r>
              <a:rPr lang="en-US" noProof="0" dirty="0"/>
              <a:t>Add Angular drive</a:t>
            </a:r>
          </a:p>
          <a:p>
            <a:pPr lvl="1"/>
            <a:r>
              <a:rPr lang="en-US" noProof="0" dirty="0"/>
              <a:t>Modify target velocity + stiffness</a:t>
            </a:r>
          </a:p>
          <a:p>
            <a:r>
              <a:rPr lang="de-DE" dirty="0"/>
              <a:t>Start </a:t>
            </a:r>
            <a:r>
              <a:rPr lang="en-US" dirty="0"/>
              <a:t>the</a:t>
            </a:r>
            <a:r>
              <a:rPr lang="de-DE" dirty="0"/>
              <a:t> Simulation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16FA92-B153-4F62-AC5E-A7DEB2CD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15" y="2075580"/>
            <a:ext cx="5797253" cy="36674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B11663-26D7-400E-9686-9A4D3DAC2D5E}"/>
              </a:ext>
            </a:extLst>
          </p:cNvPr>
          <p:cNvSpPr txBox="1"/>
          <p:nvPr/>
        </p:nvSpPr>
        <p:spPr>
          <a:xfrm>
            <a:off x="0" y="15875"/>
            <a:ext cx="102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How-to</a:t>
            </a:r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63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A3B73-48E9-40D5-A808-13AFF0E5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Rigid Bodies and Colliders</a:t>
            </a:r>
          </a:p>
        </p:txBody>
      </p:sp>
      <p:pic>
        <p:nvPicPr>
          <p:cNvPr id="5124" name="Picture 4" descr="Rigid-Body Simulation — Omniverse Extensions">
            <a:extLst>
              <a:ext uri="{FF2B5EF4-FFF2-40B4-BE49-F238E27FC236}">
                <a16:creationId xmlns:a16="http://schemas.microsoft.com/office/drawing/2014/main" id="{4BB24570-CB79-4AC9-94BD-895D11D8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14" y="3348331"/>
            <a:ext cx="7100887" cy="238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961E5BE-8F40-42A5-8343-6BF2494E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noProof="0" dirty="0"/>
              <a:t>Simpler approximation = faster Simulation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1862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50741-0504-4303-BF6F-73A3399E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Robot assembly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22192-9BD4-4D05-84A6-45E91A0ED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550" y="1825625"/>
            <a:ext cx="5429250" cy="4351338"/>
          </a:xfrm>
        </p:spPr>
        <p:txBody>
          <a:bodyPr>
            <a:normAutofit/>
          </a:bodyPr>
          <a:lstStyle/>
          <a:p>
            <a:r>
              <a:rPr lang="en-US" noProof="0" dirty="0"/>
              <a:t>Structure of mobile / static robot</a:t>
            </a:r>
          </a:p>
          <a:p>
            <a:pPr lvl="1"/>
            <a:r>
              <a:rPr lang="en-US" noProof="0" dirty="0"/>
              <a:t>Articulation chain</a:t>
            </a:r>
          </a:p>
          <a:p>
            <a:pPr lvl="1"/>
            <a:r>
              <a:rPr lang="en-US" noProof="0" dirty="0"/>
              <a:t>root link free / fixed</a:t>
            </a:r>
          </a:p>
          <a:p>
            <a:pPr lvl="1"/>
            <a:endParaRPr lang="en-US" noProof="0" dirty="0"/>
          </a:p>
        </p:txBody>
      </p:sp>
      <p:pic>
        <p:nvPicPr>
          <p:cNvPr id="3074" name="Picture 2" descr="Articulations — Omniverse Extensions">
            <a:extLst>
              <a:ext uri="{FF2B5EF4-FFF2-40B4-BE49-F238E27FC236}">
                <a16:creationId xmlns:a16="http://schemas.microsoft.com/office/drawing/2014/main" id="{BB6228F3-7F14-4E5C-86BE-66428CAB8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7" r="47581"/>
          <a:stretch/>
        </p:blipFill>
        <p:spPr bwMode="auto">
          <a:xfrm>
            <a:off x="1402079" y="1825625"/>
            <a:ext cx="2040959" cy="40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31E4C3-607E-42BC-A244-559DF2FE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745782"/>
            <a:ext cx="5010150" cy="21621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34FF1BF-47EE-45FB-8080-37C08B8E878A}"/>
              </a:ext>
            </a:extLst>
          </p:cNvPr>
          <p:cNvSpPr txBox="1"/>
          <p:nvPr/>
        </p:nvSpPr>
        <p:spPr>
          <a:xfrm>
            <a:off x="6552199" y="3722336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 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9D006F-417F-4D3E-A7F0-F46AB7C557C5}"/>
              </a:ext>
            </a:extLst>
          </p:cNvPr>
          <p:cNvSpPr txBox="1"/>
          <p:nvPr/>
        </p:nvSpPr>
        <p:spPr>
          <a:xfrm>
            <a:off x="6693568" y="5362161"/>
            <a:ext cx="175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Base Link</a:t>
            </a:r>
            <a:br>
              <a:rPr lang="de-DE" dirty="0"/>
            </a:br>
            <a:r>
              <a:rPr lang="de-DE" dirty="0" err="1"/>
              <a:t>Articulation</a:t>
            </a:r>
            <a:r>
              <a:rPr lang="de-DE" dirty="0"/>
              <a:t> root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2AF24-C449-43AB-A5F5-7409DCAF0BA3}"/>
              </a:ext>
            </a:extLst>
          </p:cNvPr>
          <p:cNvSpPr txBox="1"/>
          <p:nvPr/>
        </p:nvSpPr>
        <p:spPr>
          <a:xfrm>
            <a:off x="7418473" y="4020047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E0DB171-FED2-4E69-98F2-8E9F44661ABD}"/>
              </a:ext>
            </a:extLst>
          </p:cNvPr>
          <p:cNvSpPr txBox="1"/>
          <p:nvPr/>
        </p:nvSpPr>
        <p:spPr>
          <a:xfrm>
            <a:off x="8453190" y="4992829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 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CFDA809-E270-4D23-8FD1-F8B2C850560C}"/>
              </a:ext>
            </a:extLst>
          </p:cNvPr>
          <p:cNvSpPr txBox="1"/>
          <p:nvPr/>
        </p:nvSpPr>
        <p:spPr>
          <a:xfrm>
            <a:off x="9415715" y="5014964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 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095EA3-AD48-4DF4-915A-44FB11467A96}"/>
              </a:ext>
            </a:extLst>
          </p:cNvPr>
          <p:cNvSpPr txBox="1"/>
          <p:nvPr/>
        </p:nvSpPr>
        <p:spPr>
          <a:xfrm>
            <a:off x="1885780" y="5499731"/>
            <a:ext cx="177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Base Link</a:t>
            </a:r>
          </a:p>
        </p:txBody>
      </p:sp>
    </p:spTree>
    <p:extLst>
      <p:ext uri="{BB962C8B-B14F-4D97-AF65-F5344CB8AC3E}">
        <p14:creationId xmlns:p14="http://schemas.microsoft.com/office/powerpoint/2010/main" val="564504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C35F8-9096-4B2C-AA63-9A150F78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Joint types and properties</a:t>
            </a:r>
          </a:p>
        </p:txBody>
      </p:sp>
      <p:pic>
        <p:nvPicPr>
          <p:cNvPr id="6" name="2025-04-22 17-12-05">
            <a:hlinkClick r:id="" action="ppaction://media"/>
            <a:extLst>
              <a:ext uri="{FF2B5EF4-FFF2-40B4-BE49-F238E27FC236}">
                <a16:creationId xmlns:a16="http://schemas.microsoft.com/office/drawing/2014/main" id="{DEEE9AA9-E612-4F85-894A-9350E3EC3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0783" y="1630937"/>
            <a:ext cx="7986395" cy="4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30A24-2FD3-4CB4-8136-57FD9A87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Joints</a:t>
            </a:r>
          </a:p>
        </p:txBody>
      </p:sp>
      <p:pic>
        <p:nvPicPr>
          <p:cNvPr id="4098" name="Picture 2" descr="Physics Authoring Toolbar (PhysX Support UI) — Omniverse Extensions">
            <a:extLst>
              <a:ext uri="{FF2B5EF4-FFF2-40B4-BE49-F238E27FC236}">
                <a16:creationId xmlns:a16="http://schemas.microsoft.com/office/drawing/2014/main" id="{1B982732-7BD1-4A92-B4B9-23B4C4B0C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162" y="1478938"/>
            <a:ext cx="7700963" cy="481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4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04312-9FEA-4B92-AA48-4988C3F9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 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8C33CC-2126-4C97-BB03-7D9DA7C4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401" y="2488405"/>
            <a:ext cx="6505197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Please tell a few sentences about yourself, </a:t>
            </a:r>
            <a:br>
              <a:rPr lang="en-US" noProof="0" dirty="0"/>
            </a:br>
            <a:r>
              <a:rPr lang="en-US" noProof="0" dirty="0"/>
              <a:t>what you expect from this workshop and </a:t>
            </a:r>
            <a:br>
              <a:rPr lang="en-US" noProof="0" dirty="0"/>
            </a:br>
            <a:r>
              <a:rPr lang="en-US" noProof="0" dirty="0"/>
              <a:t>what you want to use Omniverse for</a:t>
            </a:r>
          </a:p>
        </p:txBody>
      </p:sp>
    </p:spTree>
    <p:extLst>
      <p:ext uri="{BB962C8B-B14F-4D97-AF65-F5344CB8AC3E}">
        <p14:creationId xmlns:p14="http://schemas.microsoft.com/office/powerpoint/2010/main" val="1463081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C1432DF-FDE9-4111-9EB4-4F343794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3523"/>
            <a:ext cx="5461063" cy="424398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B6A9A39-EF94-4811-8020-B3175721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Joint types and properties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ADCD4F-240F-4032-BDA1-9881C0E6AE46}"/>
              </a:ext>
            </a:extLst>
          </p:cNvPr>
          <p:cNvSpPr txBox="1"/>
          <p:nvPr/>
        </p:nvSpPr>
        <p:spPr>
          <a:xfrm>
            <a:off x="6627411" y="2551837"/>
            <a:ext cx="5461063" cy="17543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Joint drives are internally simulated with PD-Controllers</a:t>
            </a:r>
          </a:p>
          <a:p>
            <a:pPr marL="285750" indent="-285750">
              <a:buFontTx/>
              <a:buChar char="-"/>
            </a:pPr>
            <a:r>
              <a:rPr lang="en-US" i="1" dirty="0">
                <a:solidFill>
                  <a:schemeClr val="tx2"/>
                </a:solidFill>
              </a:rPr>
              <a:t>Stiffness </a:t>
            </a:r>
            <a:r>
              <a:rPr lang="en-US" dirty="0">
                <a:solidFill>
                  <a:schemeClr val="tx2"/>
                </a:solidFill>
              </a:rPr>
              <a:t>property &lt;-&gt; Proportional coefficient</a:t>
            </a:r>
          </a:p>
          <a:p>
            <a:pPr marL="285750" indent="-285750">
              <a:buFontTx/>
              <a:buChar char="-"/>
            </a:pPr>
            <a:r>
              <a:rPr lang="en-US" i="1" dirty="0">
                <a:solidFill>
                  <a:schemeClr val="tx2"/>
                </a:solidFill>
              </a:rPr>
              <a:t>Damping </a:t>
            </a:r>
            <a:r>
              <a:rPr lang="en-US" dirty="0">
                <a:solidFill>
                  <a:schemeClr val="tx2"/>
                </a:solidFill>
              </a:rPr>
              <a:t>property &lt;-&gt; Derivative coefficient</a:t>
            </a:r>
          </a:p>
          <a:p>
            <a:pPr marL="285750" indent="-285750">
              <a:buFontTx/>
              <a:buChar char="-"/>
            </a:pPr>
            <a:endParaRPr lang="en-US" i="1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⚠This can lead to unexpected behavior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    at low simulation frequencies</a:t>
            </a:r>
          </a:p>
        </p:txBody>
      </p:sp>
    </p:spTree>
    <p:extLst>
      <p:ext uri="{BB962C8B-B14F-4D97-AF65-F5344CB8AC3E}">
        <p14:creationId xmlns:p14="http://schemas.microsoft.com/office/powerpoint/2010/main" val="352194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8" y="3142003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10 min Break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21CAB1-222A-440F-BA32-F2C0F13E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9143"/>
            <a:ext cx="10515600" cy="1782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To be continued:</a:t>
            </a:r>
          </a:p>
          <a:p>
            <a:r>
              <a:rPr lang="en-US" noProof="0" dirty="0"/>
              <a:t>Practical session:</a:t>
            </a:r>
          </a:p>
          <a:p>
            <a:pPr lvl="1"/>
            <a:r>
              <a:rPr lang="en-US" dirty="0"/>
              <a:t>Robot import + tuning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CC39609-80EC-488C-8921-9C8AF54292CA}"/>
              </a:ext>
            </a:extLst>
          </p:cNvPr>
          <p:cNvSpPr txBox="1">
            <a:spLocks/>
          </p:cNvSpPr>
          <p:nvPr/>
        </p:nvSpPr>
        <p:spPr>
          <a:xfrm>
            <a:off x="838200" y="1057275"/>
            <a:ext cx="10515600" cy="2343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Until now:</a:t>
            </a:r>
          </a:p>
          <a:p>
            <a:r>
              <a:rPr lang="en-US" dirty="0"/>
              <a:t> We reviewed necessary Omniverse Basics and Resources</a:t>
            </a:r>
          </a:p>
          <a:p>
            <a:r>
              <a:rPr lang="en-US" noProof="0" dirty="0"/>
              <a:t>Practical session:</a:t>
            </a:r>
          </a:p>
          <a:p>
            <a:pPr lvl="1"/>
            <a:r>
              <a:rPr lang="en-US" noProof="0" dirty="0"/>
              <a:t>Extensions installation</a:t>
            </a:r>
          </a:p>
          <a:p>
            <a:pPr lvl="1"/>
            <a:r>
              <a:rPr lang="en-US" noProof="0" dirty="0"/>
              <a:t>Scene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85726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5C55B-CF18-4E6A-AC43-B6A82921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Starting with a real Robot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F50FF5-47F9-4DC1-8D2F-6954E6883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1907" cy="4351338"/>
          </a:xfrm>
        </p:spPr>
        <p:txBody>
          <a:bodyPr/>
          <a:lstStyle/>
          <a:p>
            <a:r>
              <a:rPr lang="en-US" noProof="0" dirty="0"/>
              <a:t>Open </a:t>
            </a:r>
            <a:r>
              <a:rPr lang="en-US" i="1" noProof="0" dirty="0"/>
              <a:t>File</a:t>
            </a:r>
            <a:r>
              <a:rPr lang="en-US" noProof="0" dirty="0"/>
              <a:t>-&gt;</a:t>
            </a:r>
            <a:r>
              <a:rPr lang="en-US" i="1" noProof="0" dirty="0"/>
              <a:t>import</a:t>
            </a:r>
            <a:r>
              <a:rPr lang="en-US" noProof="0" dirty="0"/>
              <a:t> </a:t>
            </a:r>
          </a:p>
          <a:p>
            <a:r>
              <a:rPr lang="en-US" noProof="0" dirty="0"/>
              <a:t>Navigate to a URDF File</a:t>
            </a:r>
          </a:p>
          <a:p>
            <a:r>
              <a:rPr lang="en-US" noProof="0" dirty="0"/>
              <a:t>Modify the Options</a:t>
            </a:r>
          </a:p>
          <a:p>
            <a:pPr lvl="1"/>
            <a:r>
              <a:rPr lang="en-US" dirty="0"/>
              <a:t>Verify </a:t>
            </a:r>
            <a:r>
              <a:rPr lang="en-US" i="1" dirty="0"/>
              <a:t>Model </a:t>
            </a:r>
            <a:r>
              <a:rPr lang="en-US" dirty="0"/>
              <a:t>and </a:t>
            </a:r>
            <a:r>
              <a:rPr lang="en-US" i="1" dirty="0"/>
              <a:t>Links</a:t>
            </a:r>
          </a:p>
          <a:p>
            <a:pPr lvl="1"/>
            <a:r>
              <a:rPr lang="en-US" noProof="0" dirty="0"/>
              <a:t>Adjust </a:t>
            </a:r>
            <a:r>
              <a:rPr lang="en-US" i="1" noProof="0" dirty="0"/>
              <a:t>Joints &amp; Drives</a:t>
            </a:r>
            <a:endParaRPr lang="en-US" noProof="0" dirty="0"/>
          </a:p>
          <a:p>
            <a:pPr lvl="1"/>
            <a:r>
              <a:rPr lang="en-US" noProof="0" dirty="0"/>
              <a:t>Verify </a:t>
            </a:r>
            <a:r>
              <a:rPr lang="en-US" i="1" noProof="0" dirty="0"/>
              <a:t>Colliders</a:t>
            </a:r>
          </a:p>
          <a:p>
            <a:r>
              <a:rPr lang="en-US" noProof="0" dirty="0"/>
              <a:t>Click </a:t>
            </a:r>
            <a:r>
              <a:rPr lang="en-US" i="1" noProof="0" dirty="0"/>
              <a:t>Import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D83093-78B1-4905-903B-D997B2D3D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7"/>
          <a:stretch/>
        </p:blipFill>
        <p:spPr>
          <a:xfrm>
            <a:off x="7100887" y="1363251"/>
            <a:ext cx="4924425" cy="503641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A84015F-D6F9-42B4-98D1-0B1A267705DE}"/>
              </a:ext>
            </a:extLst>
          </p:cNvPr>
          <p:cNvSpPr txBox="1"/>
          <p:nvPr/>
        </p:nvSpPr>
        <p:spPr>
          <a:xfrm>
            <a:off x="0" y="6479835"/>
            <a:ext cx="102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How-to</a:t>
            </a:r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0FB5FE8C-276E-4DFF-986D-8D21506A6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946" b="37340"/>
          <a:stretch/>
        </p:blipFill>
        <p:spPr>
          <a:xfrm>
            <a:off x="4745830" y="1876423"/>
            <a:ext cx="2783683" cy="382635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8A2230F-C3D5-4CD6-8685-BDF4DFE5BC33}"/>
              </a:ext>
            </a:extLst>
          </p:cNvPr>
          <p:cNvSpPr/>
          <p:nvPr/>
        </p:nvSpPr>
        <p:spPr>
          <a:xfrm>
            <a:off x="4757731" y="1895475"/>
            <a:ext cx="271463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AA0F0F-FA37-4FF7-9F6A-872B3CD9EDA1}"/>
              </a:ext>
            </a:extLst>
          </p:cNvPr>
          <p:cNvSpPr/>
          <p:nvPr/>
        </p:nvSpPr>
        <p:spPr>
          <a:xfrm>
            <a:off x="4829177" y="4352926"/>
            <a:ext cx="2652712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0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4496C-2FE9-4DFA-A99F-920F9593B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393"/>
            <a:ext cx="10515600" cy="1325563"/>
          </a:xfrm>
        </p:spPr>
        <p:txBody>
          <a:bodyPr/>
          <a:lstStyle/>
          <a:p>
            <a:r>
              <a:rPr lang="en-US" noProof="0" dirty="0"/>
              <a:t>Robot import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6151A-55F2-4E07-B83B-903EFFF24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498"/>
            <a:ext cx="10515600" cy="4351338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noProof="0" dirty="0"/>
              <a:t>LULA URDF Import Tool:</a:t>
            </a:r>
          </a:p>
          <a:p>
            <a:pPr lvl="1"/>
            <a:r>
              <a:rPr lang="en-US" noProof="0" dirty="0"/>
              <a:t>Import Robot URDF</a:t>
            </a:r>
          </a:p>
          <a:p>
            <a:pPr lvl="1"/>
            <a:r>
              <a:rPr lang="en-US" noProof="0" dirty="0"/>
              <a:t>Start scene -&gt; look at joint drives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Physics Inspector Tool:</a:t>
            </a:r>
          </a:p>
          <a:p>
            <a:pPr lvl="1"/>
            <a:r>
              <a:rPr lang="en-US" noProof="0" dirty="0"/>
              <a:t>Activate scene </a:t>
            </a:r>
          </a:p>
          <a:p>
            <a:pPr lvl="1"/>
            <a:r>
              <a:rPr lang="en-US" noProof="0" dirty="0"/>
              <a:t>Choose IISY to inspect-&gt; control </a:t>
            </a:r>
            <a:r>
              <a:rPr lang="en-US" dirty="0"/>
              <a:t>j</a:t>
            </a:r>
            <a:r>
              <a:rPr lang="en-US" noProof="0" dirty="0" err="1"/>
              <a:t>oint</a:t>
            </a:r>
            <a:r>
              <a:rPr lang="en-US" noProof="0" dirty="0"/>
              <a:t> limits/ direction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Gain tuner:</a:t>
            </a:r>
          </a:p>
          <a:p>
            <a:pPr lvl="1"/>
            <a:r>
              <a:rPr lang="en-US" noProof="0" dirty="0"/>
              <a:t>Adjust Stiffness &amp; Damping and test the parameters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Preparation of self and external collision shape:</a:t>
            </a:r>
          </a:p>
          <a:p>
            <a:pPr lvl="1"/>
            <a:r>
              <a:rPr lang="en-US" noProof="0" dirty="0"/>
              <a:t>Sphere approximation Collider tool </a:t>
            </a:r>
            <a:r>
              <a:rPr lang="en-US" dirty="0"/>
              <a:t>for RMP</a:t>
            </a:r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792345-894B-4ABF-9ECE-9107F632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898" y="1687498"/>
            <a:ext cx="3624012" cy="43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14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15C88-C431-413E-8D4F-10629B37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098" y="161925"/>
            <a:ext cx="6213803" cy="1325563"/>
          </a:xfrm>
        </p:spPr>
        <p:txBody>
          <a:bodyPr/>
          <a:lstStyle/>
          <a:p>
            <a:r>
              <a:rPr lang="en-US" dirty="0"/>
              <a:t>Robot Description Editor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F0B95E4-8574-4EF8-BAF3-B097E9D27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710" y="1132113"/>
            <a:ext cx="9920580" cy="5021943"/>
          </a:xfrm>
        </p:spPr>
      </p:pic>
    </p:spTree>
    <p:extLst>
      <p:ext uri="{BB962C8B-B14F-4D97-AF65-F5344CB8AC3E}">
        <p14:creationId xmlns:p14="http://schemas.microsoft.com/office/powerpoint/2010/main" val="3599846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4A04B8-D40F-4830-A0DA-A31DD4C1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978354"/>
            <a:ext cx="4053114" cy="2450646"/>
          </a:xfrm>
        </p:spPr>
        <p:txBody>
          <a:bodyPr>
            <a:normAutofit/>
          </a:bodyPr>
          <a:lstStyle/>
          <a:p>
            <a:r>
              <a:rPr lang="en-US" dirty="0"/>
              <a:t>Sphere</a:t>
            </a:r>
            <a:br>
              <a:rPr lang="en-US" dirty="0"/>
            </a:br>
            <a:r>
              <a:rPr lang="en-US" dirty="0"/>
              <a:t>Approximation </a:t>
            </a:r>
            <a:br>
              <a:rPr lang="en-US" dirty="0"/>
            </a:br>
            <a:r>
              <a:rPr lang="en-US" dirty="0"/>
              <a:t>Result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C7F3F0E-6CC6-4EB4-BA7B-EB486088F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6066" y="1301581"/>
            <a:ext cx="6617392" cy="5211196"/>
          </a:xfrm>
        </p:spPr>
      </p:pic>
    </p:spTree>
    <p:extLst>
      <p:ext uri="{BB962C8B-B14F-4D97-AF65-F5344CB8AC3E}">
        <p14:creationId xmlns:p14="http://schemas.microsoft.com/office/powerpoint/2010/main" val="2475054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54C9A-E23F-4F52-A3D7-09EED77E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785" y="147411"/>
            <a:ext cx="4880429" cy="1325563"/>
          </a:xfrm>
        </p:spPr>
        <p:txBody>
          <a:bodyPr/>
          <a:lstStyle/>
          <a:p>
            <a:r>
              <a:rPr lang="en-US" dirty="0"/>
              <a:t>Lula Test Widget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69F4146-1594-4CB3-81DC-BCD0B14BF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484" y="1260423"/>
            <a:ext cx="9339029" cy="4872997"/>
          </a:xfrm>
        </p:spPr>
      </p:pic>
    </p:spTree>
    <p:extLst>
      <p:ext uri="{BB962C8B-B14F-4D97-AF65-F5344CB8AC3E}">
        <p14:creationId xmlns:p14="http://schemas.microsoft.com/office/powerpoint/2010/main" val="3041723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54C9A-E23F-4F52-A3D7-09EED77E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785" y="147411"/>
            <a:ext cx="4880429" cy="1325563"/>
          </a:xfrm>
        </p:spPr>
        <p:txBody>
          <a:bodyPr/>
          <a:lstStyle/>
          <a:p>
            <a:r>
              <a:rPr lang="en-US" dirty="0"/>
              <a:t>Lula Test Widget</a:t>
            </a:r>
          </a:p>
        </p:txBody>
      </p:sp>
      <p:pic>
        <p:nvPicPr>
          <p:cNvPr id="5" name="Screencast-from-2025-05-12-16-59-43">
            <a:hlinkClick r:id="" action="ppaction://media"/>
            <a:extLst>
              <a:ext uri="{FF2B5EF4-FFF2-40B4-BE49-F238E27FC236}">
                <a16:creationId xmlns:a16="http://schemas.microsoft.com/office/drawing/2014/main" id="{EA28C903-CB8C-4795-8479-F62D31ED77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480" y="1314670"/>
            <a:ext cx="9313039" cy="4862294"/>
          </a:xfrm>
        </p:spPr>
      </p:pic>
    </p:spTree>
    <p:extLst>
      <p:ext uri="{BB962C8B-B14F-4D97-AF65-F5344CB8AC3E}">
        <p14:creationId xmlns:p14="http://schemas.microsoft.com/office/powerpoint/2010/main" val="428057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84DAA-3521-06A8-F47F-954C4501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BDAB4-4645-8472-6F15-564BB74F8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Wrist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Robot</a:t>
            </a:r>
          </a:p>
          <a:p>
            <a:pPr lvl="1"/>
            <a:r>
              <a:rPr lang="de-DE" dirty="0"/>
              <a:t>Tune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6752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163F-0673-41E7-AB55-CF6B94FC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39" y="651667"/>
            <a:ext cx="372903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End of Day 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02A6DC-C340-4001-95F6-7EC734984CC5}"/>
              </a:ext>
            </a:extLst>
          </p:cNvPr>
          <p:cNvSpPr txBox="1"/>
          <p:nvPr/>
        </p:nvSpPr>
        <p:spPr>
          <a:xfrm>
            <a:off x="7701585" y="2491580"/>
            <a:ext cx="390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further questions mail us:</a:t>
            </a:r>
            <a:endParaRPr lang="en-US" sz="2400" b="1" dirty="0"/>
          </a:p>
          <a:p>
            <a:r>
              <a:rPr lang="en-US" sz="2400" b="1" dirty="0"/>
              <a:t>fabian.fichtl@hs-kempten.de</a:t>
            </a:r>
          </a:p>
          <a:p>
            <a:r>
              <a:rPr lang="en-US" sz="2400" b="1" dirty="0"/>
              <a:t>julian.zuern@hs-kempten.de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6009DCF-625C-4405-9ABA-998292D6794E}"/>
              </a:ext>
            </a:extLst>
          </p:cNvPr>
          <p:cNvSpPr txBox="1"/>
          <p:nvPr/>
        </p:nvSpPr>
        <p:spPr>
          <a:xfrm>
            <a:off x="1688995" y="1595438"/>
            <a:ext cx="306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provide some Feedback</a:t>
            </a:r>
            <a:br>
              <a:rPr lang="en-US" dirty="0"/>
            </a:br>
            <a:r>
              <a:rPr lang="en-US" dirty="0"/>
              <a:t>Verbal or via: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E02D164-26D7-4802-AB1B-F9FBE6D8E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639" y="2370356"/>
            <a:ext cx="3729038" cy="3729038"/>
          </a:xfrm>
        </p:spPr>
      </p:pic>
    </p:spTree>
    <p:extLst>
      <p:ext uri="{BB962C8B-B14F-4D97-AF65-F5344CB8AC3E}">
        <p14:creationId xmlns:p14="http://schemas.microsoft.com/office/powerpoint/2010/main" val="27218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FA0BB-7337-46D4-AD49-BBE1774B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 Tag 1: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9CFDA-B1E4-4004-A861-ED6EF093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8074"/>
            <a:ext cx="10620983" cy="4351338"/>
          </a:xfrm>
        </p:spPr>
        <p:txBody>
          <a:bodyPr>
            <a:normAutofit fontScale="77500" lnSpcReduction="20000"/>
          </a:bodyPr>
          <a:lstStyle/>
          <a:p>
            <a:r>
              <a:rPr lang="en-US" noProof="0" dirty="0"/>
              <a:t>Introduction Metaverse</a:t>
            </a:r>
          </a:p>
          <a:p>
            <a:r>
              <a:rPr lang="en-US" noProof="0" dirty="0"/>
              <a:t>Omniverse basics: </a:t>
            </a:r>
            <a:br>
              <a:rPr lang="en-US" noProof="0" dirty="0"/>
            </a:br>
            <a:r>
              <a:rPr lang="en-US" noProof="0" dirty="0"/>
              <a:t>Nucleus | Data Formats | </a:t>
            </a:r>
            <a:r>
              <a:rPr lang="en-US" dirty="0"/>
              <a:t>P</a:t>
            </a:r>
            <a:r>
              <a:rPr lang="en-US" noProof="0" dirty="0" err="1"/>
              <a:t>hysX</a:t>
            </a:r>
            <a:r>
              <a:rPr lang="en-US" noProof="0" dirty="0"/>
              <a:t>| extensions | Stage</a:t>
            </a:r>
          </a:p>
          <a:p>
            <a:r>
              <a:rPr lang="en-US" noProof="0" dirty="0"/>
              <a:t>5 min Pause</a:t>
            </a:r>
          </a:p>
          <a:p>
            <a:r>
              <a:rPr lang="en-US" noProof="0" dirty="0"/>
              <a:t>Hands on: Scene manipulation, Kinematics and Assets</a:t>
            </a:r>
          </a:p>
          <a:p>
            <a:pPr lvl="1"/>
            <a:r>
              <a:rPr lang="en-US" dirty="0"/>
              <a:t>UI Manipulation Navigation, Manipulation (property window)</a:t>
            </a:r>
          </a:p>
          <a:p>
            <a:pPr lvl="1"/>
            <a:r>
              <a:rPr lang="en-US" dirty="0"/>
              <a:t>Mass &amp; Mesh manipulation </a:t>
            </a:r>
          </a:p>
          <a:p>
            <a:pPr lvl="1"/>
            <a:r>
              <a:rPr lang="en-US" noProof="0" dirty="0"/>
              <a:t>First Robot</a:t>
            </a:r>
          </a:p>
          <a:p>
            <a:r>
              <a:rPr lang="en-US" dirty="0"/>
              <a:t>10</a:t>
            </a:r>
            <a:r>
              <a:rPr lang="en-US" noProof="0" dirty="0"/>
              <a:t> min Pause</a:t>
            </a:r>
          </a:p>
          <a:p>
            <a:r>
              <a:rPr lang="en-US" noProof="0" dirty="0"/>
              <a:t>Import and Tune a Robot</a:t>
            </a:r>
          </a:p>
          <a:p>
            <a:r>
              <a:rPr lang="en-US" noProof="0" dirty="0"/>
              <a:t>5 min Pause</a:t>
            </a:r>
          </a:p>
          <a:p>
            <a:r>
              <a:rPr lang="en-US" dirty="0"/>
              <a:t>First </a:t>
            </a:r>
            <a:r>
              <a:rPr lang="en-US" noProof="0" dirty="0"/>
              <a:t>Robot Control (LULA test widget)</a:t>
            </a:r>
          </a:p>
          <a:p>
            <a:pPr lvl="1"/>
            <a:r>
              <a:rPr lang="en-US" dirty="0"/>
              <a:t>Adding Sensors and </a:t>
            </a:r>
            <a:r>
              <a:rPr lang="en-US" dirty="0" err="1"/>
              <a:t>Kameras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89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A3BE9-C052-4895-B279-90C5FFD76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623AE-4C8F-6D8D-C71E-244059DE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18734"/>
          </a:xfrm>
        </p:spPr>
        <p:txBody>
          <a:bodyPr/>
          <a:lstStyle/>
          <a:p>
            <a:r>
              <a:rPr lang="en-US" noProof="0" dirty="0"/>
              <a:t>Omniverse Base Workshop 1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KUKA X IPI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9290F-443B-A4AE-C44D-6329156B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28565"/>
            <a:ext cx="10515600" cy="1748398"/>
          </a:xfrm>
        </p:spPr>
        <p:txBody>
          <a:bodyPr/>
          <a:lstStyle/>
          <a:p>
            <a:r>
              <a:rPr lang="en-US" noProof="0" dirty="0"/>
              <a:t>2x 4h Course with examples to </a:t>
            </a:r>
          </a:p>
          <a:p>
            <a:pPr lvl="1"/>
            <a:r>
              <a:rPr lang="en-US" noProof="0" dirty="0"/>
              <a:t>Learn the Basics in Omniverse, USD &amp; Isaac Sim</a:t>
            </a:r>
          </a:p>
          <a:p>
            <a:pPr lvl="1"/>
            <a:r>
              <a:rPr lang="en-US" noProof="0" dirty="0"/>
              <a:t>Enable you to do Robotic model preparation &amp; Simulation</a:t>
            </a:r>
          </a:p>
          <a:p>
            <a:pPr lvl="1"/>
            <a:r>
              <a:rPr lang="en-US" noProof="0" dirty="0"/>
              <a:t>Introduction to IsaacLab</a:t>
            </a:r>
          </a:p>
        </p:txBody>
      </p:sp>
    </p:spTree>
    <p:extLst>
      <p:ext uri="{BB962C8B-B14F-4D97-AF65-F5344CB8AC3E}">
        <p14:creationId xmlns:p14="http://schemas.microsoft.com/office/powerpoint/2010/main" val="312353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0AE6D-0120-5DAC-1F2B-316E12E7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 </a:t>
            </a:r>
            <a:r>
              <a:rPr lang="de-DE" dirty="0" err="1"/>
              <a:t>of</a:t>
            </a:r>
            <a:r>
              <a:rPr lang="de-DE" dirty="0"/>
              <a:t> Day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B7AF6CE-8292-4E3E-A284-5000B20EF119}"/>
              </a:ext>
            </a:extLst>
          </p:cNvPr>
          <p:cNvSpPr txBox="1">
            <a:spLocks/>
          </p:cNvSpPr>
          <p:nvPr/>
        </p:nvSpPr>
        <p:spPr>
          <a:xfrm>
            <a:off x="838200" y="1979951"/>
            <a:ext cx="10515600" cy="322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We reviewed necessary Omniverse Basics and Resources</a:t>
            </a:r>
          </a:p>
          <a:p>
            <a:r>
              <a:rPr lang="en-US" sz="3200" noProof="0" dirty="0"/>
              <a:t>Practical session:</a:t>
            </a:r>
          </a:p>
          <a:p>
            <a:pPr lvl="1"/>
            <a:r>
              <a:rPr lang="en-US" sz="2800" noProof="0" dirty="0"/>
              <a:t>Extensions installation</a:t>
            </a:r>
          </a:p>
          <a:p>
            <a:pPr lvl="1"/>
            <a:r>
              <a:rPr lang="en-US" sz="2800" noProof="0" dirty="0"/>
              <a:t>Scene Manipulation</a:t>
            </a:r>
          </a:p>
          <a:p>
            <a:pPr lvl="1"/>
            <a:r>
              <a:rPr lang="en-US" sz="2800" dirty="0"/>
              <a:t>Robot import + tuning</a:t>
            </a: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352599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4BC1-AF19-30A5-88AC-41F3BFE1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BE64B-F9EE-0897-7BEF-8A9683D0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 Tag 2: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9855BC-7199-019D-F857-60EABE86B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8074"/>
            <a:ext cx="10620983" cy="4351338"/>
          </a:xfrm>
        </p:spPr>
        <p:txBody>
          <a:bodyPr>
            <a:normAutofit/>
          </a:bodyPr>
          <a:lstStyle/>
          <a:p>
            <a:r>
              <a:rPr lang="en-US" dirty="0"/>
              <a:t>Scene Architecture</a:t>
            </a:r>
          </a:p>
          <a:p>
            <a:pPr lvl="1"/>
            <a:r>
              <a:rPr lang="en-US" dirty="0"/>
              <a:t>Build your Scenario: Robot, Gripper, Controller, Environment</a:t>
            </a:r>
          </a:p>
          <a:p>
            <a:r>
              <a:rPr lang="en-US" dirty="0"/>
              <a:t>Debugging Tools:</a:t>
            </a:r>
          </a:p>
          <a:p>
            <a:pPr lvl="1"/>
            <a:r>
              <a:rPr lang="en-US" dirty="0"/>
              <a:t>Console, VS Code, UI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Motion Planning &amp; Motion Learning</a:t>
            </a:r>
          </a:p>
          <a:p>
            <a:r>
              <a:rPr lang="en-US" dirty="0"/>
              <a:t>Practical Session: Pick &amp; Place</a:t>
            </a:r>
          </a:p>
          <a:p>
            <a:r>
              <a:rPr lang="en-US" noProof="0" dirty="0"/>
              <a:t>Information Channels | Further Courses</a:t>
            </a:r>
          </a:p>
        </p:txBody>
      </p:sp>
    </p:spTree>
    <p:extLst>
      <p:ext uri="{BB962C8B-B14F-4D97-AF65-F5344CB8AC3E}">
        <p14:creationId xmlns:p14="http://schemas.microsoft.com/office/powerpoint/2010/main" val="3375838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7C3D-3D9E-41E5-A59D-4B1C03FD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091"/>
            <a:ext cx="10515600" cy="1325563"/>
          </a:xfrm>
        </p:spPr>
        <p:txBody>
          <a:bodyPr/>
          <a:lstStyle/>
          <a:p>
            <a:r>
              <a:rPr lang="en-US" noProof="0" dirty="0"/>
              <a:t>Interacting with USD </a:t>
            </a:r>
            <a:r>
              <a:rPr lang="en-US" sz="2800" noProof="0" dirty="0"/>
              <a:t>(in Omniverse scene)</a:t>
            </a:r>
            <a:endParaRPr lang="en-US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CDB97CF2-880F-428E-A07B-9BD5350D17DB}"/>
              </a:ext>
            </a:extLst>
          </p:cNvPr>
          <p:cNvSpPr txBox="1">
            <a:spLocks/>
          </p:cNvSpPr>
          <p:nvPr/>
        </p:nvSpPr>
        <p:spPr>
          <a:xfrm>
            <a:off x="1462088" y="1834892"/>
            <a:ext cx="3614737" cy="372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UI Main </a:t>
            </a:r>
            <a:r>
              <a:rPr lang="en-US" dirty="0"/>
              <a:t>Capabilities</a:t>
            </a:r>
          </a:p>
          <a:p>
            <a:pPr lvl="1"/>
            <a:r>
              <a:rPr lang="de-DE" dirty="0"/>
              <a:t>Viewport: </a:t>
            </a:r>
          </a:p>
          <a:p>
            <a:pPr lvl="2"/>
            <a:r>
              <a:rPr lang="de-DE" dirty="0"/>
              <a:t>Scene </a:t>
            </a:r>
          </a:p>
          <a:p>
            <a:pPr lvl="1"/>
            <a:r>
              <a:rPr lang="de-DE" dirty="0"/>
              <a:t>Property </a:t>
            </a:r>
            <a:r>
              <a:rPr lang="en-US" dirty="0"/>
              <a:t>Window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Prim* Properties</a:t>
            </a:r>
          </a:p>
          <a:p>
            <a:pPr lvl="1"/>
            <a:r>
              <a:rPr lang="de-DE" dirty="0"/>
              <a:t>Omnigraph:</a:t>
            </a:r>
          </a:p>
          <a:p>
            <a:pPr lvl="2"/>
            <a:r>
              <a:rPr lang="en-US" noProof="0" dirty="0"/>
              <a:t>Process Logic</a:t>
            </a:r>
          </a:p>
          <a:p>
            <a:pPr lvl="2"/>
            <a:r>
              <a:rPr lang="en-US" noProof="0" dirty="0"/>
              <a:t>ROS Controller</a:t>
            </a:r>
          </a:p>
          <a:p>
            <a:pPr lvl="1"/>
            <a:r>
              <a:rPr lang="en-US" noProof="0" dirty="0"/>
              <a:t>Various extensions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3C6D4E7-A25F-4C57-8680-59559D4B61C4}"/>
              </a:ext>
            </a:extLst>
          </p:cNvPr>
          <p:cNvSpPr txBox="1">
            <a:spLocks/>
          </p:cNvSpPr>
          <p:nvPr/>
        </p:nvSpPr>
        <p:spPr>
          <a:xfrm>
            <a:off x="5695949" y="1834892"/>
            <a:ext cx="3967163" cy="3627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 Main Capabilities</a:t>
            </a:r>
          </a:p>
          <a:p>
            <a:pPr lvl="1"/>
            <a:r>
              <a:rPr lang="en-US" dirty="0"/>
              <a:t>Python interface</a:t>
            </a:r>
          </a:p>
          <a:p>
            <a:pPr lvl="1"/>
            <a:r>
              <a:rPr lang="en-US" dirty="0"/>
              <a:t>Robot Controllers</a:t>
            </a:r>
          </a:p>
          <a:p>
            <a:pPr lvl="1"/>
            <a:r>
              <a:rPr lang="en-US" dirty="0"/>
              <a:t>URDF import</a:t>
            </a:r>
          </a:p>
          <a:p>
            <a:pPr lvl="1"/>
            <a:r>
              <a:rPr lang="en-US" dirty="0"/>
              <a:t>Create the scene for IsaacLab</a:t>
            </a:r>
          </a:p>
          <a:p>
            <a:pPr lvl="1"/>
            <a:r>
              <a:rPr lang="en-US" dirty="0"/>
              <a:t>Configure the policy</a:t>
            </a:r>
          </a:p>
          <a:p>
            <a:pPr lvl="1"/>
            <a:r>
              <a:rPr lang="en-US" dirty="0"/>
              <a:t>Start training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BE3F4E-F791-4A2B-9B00-1B5D6DD0FADF}"/>
              </a:ext>
            </a:extLst>
          </p:cNvPr>
          <p:cNvSpPr txBox="1"/>
          <p:nvPr/>
        </p:nvSpPr>
        <p:spPr>
          <a:xfrm>
            <a:off x="6153150" y="6330434"/>
            <a:ext cx="576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*Nodes in the USD-scene tree are called Primitives or Prims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22411B-951D-47CF-A4CC-3079C66B8DC8}"/>
              </a:ext>
            </a:extLst>
          </p:cNvPr>
          <p:cNvSpPr txBox="1"/>
          <p:nvPr/>
        </p:nvSpPr>
        <p:spPr>
          <a:xfrm>
            <a:off x="5563892" y="1660654"/>
            <a:ext cx="3750589" cy="3546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31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1F917-6D25-4FFF-90BE-2BC5660A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Scene Assembly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3B8BF-2E7B-4BED-80C9-BF3DB7D6C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Payload: blue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noProof="0" dirty="0"/>
              <a:t> Reference: orange</a:t>
            </a:r>
          </a:p>
          <a:p>
            <a:pPr lvl="1"/>
            <a:r>
              <a:rPr lang="en-US" dirty="0"/>
              <a:t>The user</a:t>
            </a:r>
            <a:r>
              <a:rPr lang="en-US" noProof="0" dirty="0"/>
              <a:t> can choose to not load a payload</a:t>
            </a:r>
          </a:p>
          <a:p>
            <a:pPr lvl="1"/>
            <a:r>
              <a:rPr lang="en-US" dirty="0"/>
              <a:t>References always get loaded</a:t>
            </a:r>
          </a:p>
          <a:p>
            <a:pPr lvl="1"/>
            <a:r>
              <a:rPr lang="en-US" noProof="0" dirty="0">
                <a:latin typeface="Imprint MT Shadow" panose="04020605060303030202" pitchFamily="82" charset="0"/>
              </a:rPr>
              <a:t>I</a:t>
            </a:r>
            <a:r>
              <a:rPr lang="en-US" noProof="0" dirty="0"/>
              <a:t> </a:t>
            </a:r>
            <a:r>
              <a:rPr lang="en-US" dirty="0"/>
              <a:t>= Instancing active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How to build a reference scene architecture</a:t>
            </a:r>
          </a:p>
          <a:p>
            <a:pPr lvl="1"/>
            <a:r>
              <a:rPr lang="en-US" noProof="0" dirty="0"/>
              <a:t>To test different robots/ grippers</a:t>
            </a:r>
          </a:p>
          <a:p>
            <a:pPr lvl="1"/>
            <a:r>
              <a:rPr lang="en-US" dirty="0"/>
              <a:t>Test Script of Robot Assembly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616602-1073-4473-8D3C-66EDC2DC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795" y="1690688"/>
            <a:ext cx="2770248" cy="72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0A0704F-8F99-4373-911B-4B5E4CFF2563}"/>
              </a:ext>
            </a:extLst>
          </p:cNvPr>
          <p:cNvSpPr/>
          <p:nvPr/>
        </p:nvSpPr>
        <p:spPr>
          <a:xfrm>
            <a:off x="7640319" y="2621280"/>
            <a:ext cx="2143935" cy="4019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Repository </a:t>
            </a:r>
            <a:br>
              <a:rPr lang="de-DE" dirty="0"/>
            </a:br>
            <a:r>
              <a:rPr lang="de-DE" dirty="0"/>
              <a:t>(Asset </a:t>
            </a:r>
            <a:r>
              <a:rPr lang="de-DE" dirty="0" err="1"/>
              <a:t>store</a:t>
            </a:r>
            <a:r>
              <a:rPr lang="de-DE" dirty="0"/>
              <a:t>/ 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0DAC5A7-3064-44F6-A4AE-4501FCE92F9F}"/>
              </a:ext>
            </a:extLst>
          </p:cNvPr>
          <p:cNvSpPr/>
          <p:nvPr/>
        </p:nvSpPr>
        <p:spPr>
          <a:xfrm>
            <a:off x="7746608" y="3102244"/>
            <a:ext cx="1928190" cy="1001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Robot.usd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2E16243-10D1-4B74-A096-756C35E2EA32}"/>
              </a:ext>
            </a:extLst>
          </p:cNvPr>
          <p:cNvSpPr/>
          <p:nvPr/>
        </p:nvSpPr>
        <p:spPr>
          <a:xfrm>
            <a:off x="7746608" y="4243259"/>
            <a:ext cx="1928190" cy="1001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Gripper.usd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842F4C2-C10E-44FB-B5A0-908552DF25D3}"/>
              </a:ext>
            </a:extLst>
          </p:cNvPr>
          <p:cNvSpPr/>
          <p:nvPr/>
        </p:nvSpPr>
        <p:spPr>
          <a:xfrm>
            <a:off x="7749233" y="5477145"/>
            <a:ext cx="1928190" cy="1001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Scene/</a:t>
            </a:r>
            <a:r>
              <a:rPr lang="de-DE" dirty="0" err="1"/>
              <a:t>Objects.usd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54EBE0B-2C99-448C-A707-5F9BDC6EE817}"/>
              </a:ext>
            </a:extLst>
          </p:cNvPr>
          <p:cNvSpPr/>
          <p:nvPr/>
        </p:nvSpPr>
        <p:spPr>
          <a:xfrm>
            <a:off x="10125365" y="3555283"/>
            <a:ext cx="1833561" cy="2401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Scene</a:t>
            </a:r>
          </a:p>
          <a:p>
            <a:pPr algn="ctr"/>
            <a:endParaRPr lang="de-DE" dirty="0"/>
          </a:p>
          <a:p>
            <a:pPr algn="ctr"/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References</a:t>
            </a:r>
          </a:p>
          <a:p>
            <a:pPr algn="ctr"/>
            <a:endParaRPr lang="de-DE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B2311A0-3407-4995-9FEC-1E998C7A43EA}"/>
              </a:ext>
            </a:extLst>
          </p:cNvPr>
          <p:cNvSpPr/>
          <p:nvPr/>
        </p:nvSpPr>
        <p:spPr>
          <a:xfrm rot="1715833">
            <a:off x="9476349" y="3894071"/>
            <a:ext cx="807581" cy="218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130031E6-F42E-48D0-866E-B1DFD01623EB}"/>
              </a:ext>
            </a:extLst>
          </p:cNvPr>
          <p:cNvSpPr/>
          <p:nvPr/>
        </p:nvSpPr>
        <p:spPr>
          <a:xfrm>
            <a:off x="9567992" y="4743167"/>
            <a:ext cx="807581" cy="21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FB18D5-DA9B-43A1-8002-E4CAF7CB24D7}"/>
              </a:ext>
            </a:extLst>
          </p:cNvPr>
          <p:cNvSpPr/>
          <p:nvPr/>
        </p:nvSpPr>
        <p:spPr>
          <a:xfrm rot="19782702">
            <a:off x="9518469" y="5549865"/>
            <a:ext cx="807581" cy="21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96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1FF80-764C-4DD5-A267-105FCBF3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Your Scene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5A2877A-CE7F-4BEE-B2D9-A05153537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379749"/>
            <a:ext cx="9178500" cy="4832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74AB767-2A9C-47F4-AFC8-AF49757E4E0D}"/>
              </a:ext>
            </a:extLst>
          </p:cNvPr>
          <p:cNvSpPr txBox="1"/>
          <p:nvPr/>
        </p:nvSpPr>
        <p:spPr>
          <a:xfrm>
            <a:off x="0" y="6479835"/>
            <a:ext cx="102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How-to</a:t>
            </a:r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11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2C7BD-259F-4F07-98EE-66EA1F93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click-</a:t>
            </a:r>
            <a:r>
              <a:rPr lang="en-US" dirty="0" err="1"/>
              <a:t>anleitungen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D422AE-EDFA-42EE-8250-FA3398BC4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environment template &amp; inspect it</a:t>
            </a:r>
            <a:r>
              <a:rPr lang="de-DE" dirty="0"/>
              <a:t>✅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Drag robot into Viewport or Stage</a:t>
            </a:r>
            <a:r>
              <a:rPr lang="de-DE" dirty="0"/>
              <a:t>✅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ROS Controller</a:t>
            </a:r>
            <a:r>
              <a:rPr lang="de-DE" dirty="0"/>
              <a:t>✅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Inspect ROS2 subscriber </a:t>
            </a:r>
            <a:r>
              <a:rPr lang="en-US" dirty="0" err="1"/>
              <a:t>ActionGraph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Run scene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Execute ROS2 script (from VS code) -&gt; </a:t>
            </a:r>
            <a:r>
              <a:rPr lang="en-US" dirty="0" err="1"/>
              <a:t>ToBeCreated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65D202C-34D2-4A89-BFC7-1B4F088367CB}"/>
              </a:ext>
            </a:extLst>
          </p:cNvPr>
          <p:cNvSpPr txBox="1"/>
          <p:nvPr/>
        </p:nvSpPr>
        <p:spPr>
          <a:xfrm>
            <a:off x="8616341" y="2958242"/>
            <a:ext cx="43925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900" dirty="0"/>
              <a:t>⚠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788683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67042A2-0CBB-49B8-8673-807569F5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6445"/>
            <a:ext cx="8970117" cy="49585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67BE48-EC6D-4514-9C74-CB791776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9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Add the Environment</a:t>
            </a:r>
            <a:endParaRPr lang="en-US" dirty="0"/>
          </a:p>
        </p:txBody>
      </p:sp>
      <p:cxnSp>
        <p:nvCxnSpPr>
          <p:cNvPr id="7" name="Verbinder: gekrümmt 6">
            <a:extLst>
              <a:ext uri="{FF2B5EF4-FFF2-40B4-BE49-F238E27FC236}">
                <a16:creationId xmlns:a16="http://schemas.microsoft.com/office/drawing/2014/main" id="{70C34225-FC69-4FCD-B175-17A6A4063BD1}"/>
              </a:ext>
            </a:extLst>
          </p:cNvPr>
          <p:cNvCxnSpPr>
            <a:cxnSpLocks/>
          </p:cNvCxnSpPr>
          <p:nvPr/>
        </p:nvCxnSpPr>
        <p:spPr>
          <a:xfrm flipV="1">
            <a:off x="2757714" y="2090058"/>
            <a:ext cx="4419600" cy="3441497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0366CEA-E420-4CD8-993A-B71578F40A33}"/>
              </a:ext>
            </a:extLst>
          </p:cNvPr>
          <p:cNvSpPr txBox="1"/>
          <p:nvPr/>
        </p:nvSpPr>
        <p:spPr>
          <a:xfrm>
            <a:off x="9808316" y="1981201"/>
            <a:ext cx="2446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Drag USD scene</a:t>
            </a:r>
            <a:br>
              <a:rPr lang="en-US" dirty="0"/>
            </a:br>
            <a:r>
              <a:rPr lang="en-US" dirty="0"/>
              <a:t>    from content browser</a:t>
            </a:r>
            <a:br>
              <a:rPr lang="en-US" dirty="0"/>
            </a:br>
            <a:r>
              <a:rPr lang="en-US" dirty="0"/>
              <a:t>    onto Stage tree</a:t>
            </a:r>
          </a:p>
        </p:txBody>
      </p:sp>
    </p:spTree>
    <p:extLst>
      <p:ext uri="{BB962C8B-B14F-4D97-AF65-F5344CB8AC3E}">
        <p14:creationId xmlns:p14="http://schemas.microsoft.com/office/powerpoint/2010/main" val="2117421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1A1F14C-BA43-44C4-B0FF-064F354F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326445"/>
            <a:ext cx="8871859" cy="49829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67BE48-EC6D-4514-9C74-CB791776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9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Add the Robot</a:t>
            </a:r>
            <a:endParaRPr lang="en-US" dirty="0"/>
          </a:p>
        </p:txBody>
      </p:sp>
      <p:cxnSp>
        <p:nvCxnSpPr>
          <p:cNvPr id="7" name="Verbinder: gekrümmt 6">
            <a:extLst>
              <a:ext uri="{FF2B5EF4-FFF2-40B4-BE49-F238E27FC236}">
                <a16:creationId xmlns:a16="http://schemas.microsoft.com/office/drawing/2014/main" id="{70C34225-FC69-4FCD-B175-17A6A4063BD1}"/>
              </a:ext>
            </a:extLst>
          </p:cNvPr>
          <p:cNvCxnSpPr>
            <a:cxnSpLocks/>
          </p:cNvCxnSpPr>
          <p:nvPr/>
        </p:nvCxnSpPr>
        <p:spPr>
          <a:xfrm flipV="1">
            <a:off x="2757714" y="1944914"/>
            <a:ext cx="4339772" cy="3586642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0366CEA-E420-4CD8-993A-B71578F40A33}"/>
              </a:ext>
            </a:extLst>
          </p:cNvPr>
          <p:cNvSpPr txBox="1"/>
          <p:nvPr/>
        </p:nvSpPr>
        <p:spPr>
          <a:xfrm>
            <a:off x="9745305" y="1877498"/>
            <a:ext cx="2446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Drag robot</a:t>
            </a:r>
            <a:br>
              <a:rPr lang="en-US" dirty="0"/>
            </a:br>
            <a:r>
              <a:rPr lang="en-US" dirty="0"/>
              <a:t>    from content browser</a:t>
            </a:r>
            <a:br>
              <a:rPr lang="en-US" dirty="0"/>
            </a:br>
            <a:r>
              <a:rPr lang="en-US" dirty="0"/>
              <a:t>    onto Stage tree</a:t>
            </a:r>
          </a:p>
        </p:txBody>
      </p:sp>
    </p:spTree>
    <p:extLst>
      <p:ext uri="{BB962C8B-B14F-4D97-AF65-F5344CB8AC3E}">
        <p14:creationId xmlns:p14="http://schemas.microsoft.com/office/powerpoint/2010/main" val="2779567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B4138-27DE-447F-A377-1EFF098B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Add the Controller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47E3F3-CF25-479A-9BC8-2A0BE2E15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743" y="1382939"/>
            <a:ext cx="9366791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5D454E-C8F6-4DC2-9FA5-DBDB9A0FC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87" y="3408929"/>
            <a:ext cx="4732645" cy="331651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9B0131B-EB9E-48E6-BEDF-93CECE83F10F}"/>
              </a:ext>
            </a:extLst>
          </p:cNvPr>
          <p:cNvSpPr/>
          <p:nvPr/>
        </p:nvSpPr>
        <p:spPr>
          <a:xfrm>
            <a:off x="1770742" y="1405164"/>
            <a:ext cx="333829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41D1143-3248-461C-BAC1-879ABE1AE4A7}"/>
              </a:ext>
            </a:extLst>
          </p:cNvPr>
          <p:cNvSpPr/>
          <p:nvPr/>
        </p:nvSpPr>
        <p:spPr>
          <a:xfrm>
            <a:off x="1814284" y="2370364"/>
            <a:ext cx="1132116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8EA92AC-8429-40DF-998E-E92867A0290F}"/>
              </a:ext>
            </a:extLst>
          </p:cNvPr>
          <p:cNvSpPr/>
          <p:nvPr/>
        </p:nvSpPr>
        <p:spPr>
          <a:xfrm>
            <a:off x="3004456" y="2784021"/>
            <a:ext cx="1959430" cy="147864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83A02F-089E-44DF-A59A-CAFFC5613ACC}"/>
              </a:ext>
            </a:extLst>
          </p:cNvPr>
          <p:cNvSpPr/>
          <p:nvPr/>
        </p:nvSpPr>
        <p:spPr>
          <a:xfrm>
            <a:off x="5007889" y="3569720"/>
            <a:ext cx="1132116" cy="147638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314AEB-A36E-4C1E-978E-C91825AB8A16}"/>
              </a:ext>
            </a:extLst>
          </p:cNvPr>
          <p:cNvSpPr txBox="1"/>
          <p:nvPr/>
        </p:nvSpPr>
        <p:spPr>
          <a:xfrm>
            <a:off x="6938687" y="2137690"/>
            <a:ext cx="2735084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Open Graph Assistant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Check Configuration </a:t>
            </a:r>
            <a:r>
              <a:rPr lang="en-US" dirty="0">
                <a:solidFill>
                  <a:schemeClr val="bg1"/>
                </a:solidFill>
              </a:rPr>
              <a:t>and press </a:t>
            </a:r>
            <a:r>
              <a:rPr lang="en-US" i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97A7182-7DBF-4BF0-8FEF-214DD2D3590E}"/>
              </a:ext>
            </a:extLst>
          </p:cNvPr>
          <p:cNvSpPr/>
          <p:nvPr/>
        </p:nvSpPr>
        <p:spPr>
          <a:xfrm>
            <a:off x="8367483" y="4641849"/>
            <a:ext cx="1778003" cy="198665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EDA52E8-E84C-4EFB-96FA-C4707EE5A7C6}"/>
              </a:ext>
            </a:extLst>
          </p:cNvPr>
          <p:cNvSpPr/>
          <p:nvPr/>
        </p:nvSpPr>
        <p:spPr>
          <a:xfrm>
            <a:off x="6953202" y="5070586"/>
            <a:ext cx="1094970" cy="248899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72A6A8-A895-4C1F-994D-06228E109F3F}"/>
              </a:ext>
            </a:extLst>
          </p:cNvPr>
          <p:cNvSpPr/>
          <p:nvPr/>
        </p:nvSpPr>
        <p:spPr>
          <a:xfrm>
            <a:off x="6953202" y="5485378"/>
            <a:ext cx="1094970" cy="248899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6DC6B6-2DD7-4E5C-9243-EFACFEF1C8A8}"/>
              </a:ext>
            </a:extLst>
          </p:cNvPr>
          <p:cNvSpPr/>
          <p:nvPr/>
        </p:nvSpPr>
        <p:spPr>
          <a:xfrm>
            <a:off x="8927929" y="5446882"/>
            <a:ext cx="1217557" cy="198665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6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FA0BB-7337-46D4-AD49-BBE1774B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 Tag 2: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9CFDA-B1E4-4004-A861-ED6EF093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8074"/>
            <a:ext cx="10620983" cy="4351338"/>
          </a:xfrm>
        </p:spPr>
        <p:txBody>
          <a:bodyPr>
            <a:normAutofit/>
          </a:bodyPr>
          <a:lstStyle/>
          <a:p>
            <a:r>
              <a:rPr lang="en-US" dirty="0"/>
              <a:t>Debugging Tools:</a:t>
            </a:r>
          </a:p>
          <a:p>
            <a:pPr lvl="1"/>
            <a:r>
              <a:rPr lang="en-US" dirty="0"/>
              <a:t>Console, VS Code, UI</a:t>
            </a:r>
          </a:p>
          <a:p>
            <a:r>
              <a:rPr lang="en-US" dirty="0"/>
              <a:t>Scene Architecture</a:t>
            </a:r>
          </a:p>
          <a:p>
            <a:pPr lvl="1"/>
            <a:r>
              <a:rPr lang="en-US" dirty="0"/>
              <a:t>Build your Scenario: Robot, Gripper, Controller, Environment, Handle Object</a:t>
            </a:r>
          </a:p>
          <a:p>
            <a:r>
              <a:rPr lang="en-US" dirty="0"/>
              <a:t>Pick &amp; Place</a:t>
            </a:r>
          </a:p>
          <a:p>
            <a:r>
              <a:rPr lang="en-US" noProof="0" dirty="0"/>
              <a:t>Information Channels | Further Courses</a:t>
            </a:r>
          </a:p>
        </p:txBody>
      </p:sp>
    </p:spTree>
    <p:extLst>
      <p:ext uri="{BB962C8B-B14F-4D97-AF65-F5344CB8AC3E}">
        <p14:creationId xmlns:p14="http://schemas.microsoft.com/office/powerpoint/2010/main" val="748975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D9781-B698-4360-976A-6A743291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How-to:</a:t>
            </a:r>
            <a:r>
              <a:rPr lang="en-US" dirty="0"/>
              <a:t> </a:t>
            </a:r>
            <a:r>
              <a:rPr lang="en-US" noProof="0" dirty="0"/>
              <a:t>View the Controller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8E6A6C-D6BC-4BE6-8210-68080DE8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Context menu in Stage</a:t>
            </a:r>
          </a:p>
          <a:p>
            <a:r>
              <a:rPr lang="en-US" dirty="0"/>
              <a:t>Use </a:t>
            </a:r>
            <a:r>
              <a:rPr lang="en-US" i="1" dirty="0"/>
              <a:t>Visual Scripting </a:t>
            </a:r>
            <a:r>
              <a:rPr lang="en-US" dirty="0"/>
              <a:t>Layout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Ctrl+6 </a:t>
            </a:r>
            <a:r>
              <a:rPr lang="en-US" dirty="0"/>
              <a:t>-&gt; ‘</a:t>
            </a:r>
            <a:r>
              <a:rPr lang="en-US" i="1" dirty="0"/>
              <a:t>Edit Graph</a:t>
            </a:r>
            <a:r>
              <a:rPr lang="en-US" dirty="0"/>
              <a:t>’)</a:t>
            </a:r>
          </a:p>
          <a:p>
            <a:endParaRPr lang="en-US" i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E0EB43-AC01-4C25-B609-EE36AD4E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2704"/>
            <a:ext cx="5500914" cy="30491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B179606-1A68-4EAF-80AC-80B9F2E25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565" y="1276123"/>
            <a:ext cx="3302892" cy="5334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F740C48-F924-4341-B25C-D5E6518AB2A0}"/>
              </a:ext>
            </a:extLst>
          </p:cNvPr>
          <p:cNvCxnSpPr/>
          <p:nvPr/>
        </p:nvCxnSpPr>
        <p:spPr>
          <a:xfrm>
            <a:off x="5116286" y="2061029"/>
            <a:ext cx="4245428" cy="3889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6FF7AFAF-E0CD-4879-89D0-D39DC32463A6}"/>
              </a:ext>
            </a:extLst>
          </p:cNvPr>
          <p:cNvSpPr/>
          <p:nvPr/>
        </p:nvSpPr>
        <p:spPr>
          <a:xfrm>
            <a:off x="3393634" y="3317420"/>
            <a:ext cx="576023" cy="187779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F8049C7-35F1-4B26-BDC8-179B39492C93}"/>
              </a:ext>
            </a:extLst>
          </p:cNvPr>
          <p:cNvSpPr/>
          <p:nvPr/>
        </p:nvSpPr>
        <p:spPr>
          <a:xfrm>
            <a:off x="3451690" y="4798474"/>
            <a:ext cx="2767680" cy="187779"/>
          </a:xfrm>
          <a:prstGeom prst="rect">
            <a:avLst/>
          </a:prstGeom>
          <a:solidFill>
            <a:schemeClr val="accent4">
              <a:alpha val="34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7A54F5-9CF2-4077-9C45-7BD4BB77A824}"/>
              </a:ext>
            </a:extLst>
          </p:cNvPr>
          <p:cNvSpPr txBox="1"/>
          <p:nvPr/>
        </p:nvSpPr>
        <p:spPr>
          <a:xfrm>
            <a:off x="798286" y="209335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47787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5A2877A-CE7F-4BEE-B2D9-A05153537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1407033"/>
            <a:ext cx="9292771" cy="4895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11FF80-764C-4DD5-A267-105FCBF3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Your Scene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23CB30-4376-4D6E-BAA3-9113B472C4E9}"/>
              </a:ext>
            </a:extLst>
          </p:cNvPr>
          <p:cNvSpPr txBox="1"/>
          <p:nvPr/>
        </p:nvSpPr>
        <p:spPr>
          <a:xfrm>
            <a:off x="0" y="15875"/>
            <a:ext cx="102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How-to</a:t>
            </a:r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99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314FA-C786-4F58-BD8F-C270BA3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Scene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4A19F-47DD-40A4-8891-3AF9B0CA3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USDA format </a:t>
            </a:r>
          </a:p>
          <a:p>
            <a:r>
              <a:rPr lang="en-US" dirty="0"/>
              <a:t>Inspect the structure and </a:t>
            </a:r>
            <a:r>
              <a:rPr lang="en-US" i="1" dirty="0"/>
              <a:t>payloads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58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417600-5496-424B-A81F-FEC50D68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45" y="89646"/>
            <a:ext cx="2358619" cy="1021978"/>
          </a:xfrm>
          <a:prstGeom prst="rect">
            <a:avLst/>
          </a:prstGeom>
        </p:spPr>
      </p:pic>
      <p:pic>
        <p:nvPicPr>
          <p:cNvPr id="8194" name="Picture 2" descr="VS Code Link — Omniverse Extensions">
            <a:extLst>
              <a:ext uri="{FF2B5EF4-FFF2-40B4-BE49-F238E27FC236}">
                <a16:creationId xmlns:a16="http://schemas.microsoft.com/office/drawing/2014/main" id="{ECE7167A-A2CC-4066-A200-91FA5F24B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3" y="1551179"/>
            <a:ext cx="3125862" cy="375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46A64E-4D31-4832-A448-FAB4176AC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1590675"/>
            <a:ext cx="4181475" cy="3676650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33A27B66-9B95-4850-9483-3CBF80B8CE03}"/>
              </a:ext>
            </a:extLst>
          </p:cNvPr>
          <p:cNvSpPr/>
          <p:nvPr/>
        </p:nvSpPr>
        <p:spPr>
          <a:xfrm>
            <a:off x="7961586" y="2995448"/>
            <a:ext cx="1403131" cy="10405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creates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E1CF24-1ED0-4DD1-B887-22A6BF1D6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081" y="3148997"/>
            <a:ext cx="1552575" cy="73342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E34BBA60-D4C3-4DF0-B31A-52A318F105EE}"/>
              </a:ext>
            </a:extLst>
          </p:cNvPr>
          <p:cNvSpPr txBox="1">
            <a:spLocks/>
          </p:cNvSpPr>
          <p:nvPr/>
        </p:nvSpPr>
        <p:spPr>
          <a:xfrm>
            <a:off x="1480113" y="5294097"/>
            <a:ext cx="8987119" cy="1445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open .</a:t>
            </a:r>
            <a:r>
              <a:rPr lang="de-DE" dirty="0" err="1"/>
              <a:t>py</a:t>
            </a:r>
            <a:r>
              <a:rPr lang="de-DE" dirty="0"/>
              <a:t> in OV, </a:t>
            </a:r>
            <a:r>
              <a:rPr lang="de-DE" dirty="0" err="1"/>
              <a:t>the</a:t>
            </a:r>
            <a:r>
              <a:rPr lang="de-DE" dirty="0"/>
              <a:t> VS Code Link </a:t>
            </a:r>
            <a:r>
              <a:rPr lang="de-DE" dirty="0" err="1"/>
              <a:t>dependencies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br>
              <a:rPr lang="de-DE" dirty="0"/>
            </a:br>
            <a:r>
              <a:rPr lang="de-DE" dirty="0"/>
              <a:t>-&gt;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reload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D5A905-ACA2-453C-9735-87BCE115C063}"/>
              </a:ext>
            </a:extLst>
          </p:cNvPr>
          <p:cNvSpPr txBox="1"/>
          <p:nvPr/>
        </p:nvSpPr>
        <p:spPr>
          <a:xfrm>
            <a:off x="8548778" y="4280144"/>
            <a:ext cx="3089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https://docs.omniverse.nvidia.com/extensions/latest/ext_vs-code-link.html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03D38DB-27C1-434A-BCEF-E8355145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3928822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417600-5496-424B-A81F-FEC50D68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45" y="89646"/>
            <a:ext cx="2358619" cy="102197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E34BBA60-D4C3-4DF0-B31A-52A318F105EE}"/>
              </a:ext>
            </a:extLst>
          </p:cNvPr>
          <p:cNvSpPr txBox="1">
            <a:spLocks/>
          </p:cNvSpPr>
          <p:nvPr/>
        </p:nvSpPr>
        <p:spPr>
          <a:xfrm>
            <a:off x="1480113" y="5294097"/>
            <a:ext cx="9235512" cy="1445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Helpful to reuse example code or look into USDA file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B48CF-7F76-48B7-8662-AE809CB7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93" y="1364179"/>
            <a:ext cx="6511560" cy="4256428"/>
          </a:xfrm>
          <a:prstGeom prst="rect">
            <a:avLst/>
          </a:prstGeom>
        </p:spPr>
      </p:pic>
      <p:pic>
        <p:nvPicPr>
          <p:cNvPr id="9218" name="Picture 2" descr="Overview of URDF Importer Extension">
            <a:extLst>
              <a:ext uri="{FF2B5EF4-FFF2-40B4-BE49-F238E27FC236}">
                <a16:creationId xmlns:a16="http://schemas.microsoft.com/office/drawing/2014/main" id="{2713BDDA-9A02-472E-8346-86EF1ED09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90" y="1663178"/>
            <a:ext cx="4945117" cy="35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AD21111A-D5BD-482E-9C82-582A4A30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3695738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417600-5496-424B-A81F-FEC50D68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45" y="89646"/>
            <a:ext cx="2358619" cy="102197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E34BBA60-D4C3-4DF0-B31A-52A318F105EE}"/>
              </a:ext>
            </a:extLst>
          </p:cNvPr>
          <p:cNvSpPr txBox="1">
            <a:spLocks/>
          </p:cNvSpPr>
          <p:nvPr/>
        </p:nvSpPr>
        <p:spPr>
          <a:xfrm>
            <a:off x="1480113" y="5294097"/>
            <a:ext cx="8987119" cy="1445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Script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668608-7F12-4C4C-AB9B-E97C24F9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58" y="1435100"/>
            <a:ext cx="2905125" cy="50577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E660E7-B8DE-4467-9AC4-273C0E6EE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7" y="1197629"/>
            <a:ext cx="5885427" cy="446274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98B02D0A-B985-471D-8CD7-215DB0EB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738488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E9A5E-EEBA-4B0F-82D0-818FF727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191620"/>
            <a:ext cx="10515600" cy="1325563"/>
          </a:xfrm>
        </p:spPr>
        <p:txBody>
          <a:bodyPr/>
          <a:lstStyle/>
          <a:p>
            <a:r>
              <a:rPr lang="en-US" dirty="0"/>
              <a:t>Manipulate the Scene by Python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453457-4FCF-4721-9F4D-2651F7EFE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851" y="1734670"/>
            <a:ext cx="7677149" cy="1760538"/>
          </a:xfrm>
        </p:spPr>
        <p:txBody>
          <a:bodyPr/>
          <a:lstStyle/>
          <a:p>
            <a:r>
              <a:rPr lang="en-US" dirty="0"/>
              <a:t>Open the Script Editor</a:t>
            </a:r>
          </a:p>
          <a:p>
            <a:pPr lvl="1"/>
            <a:r>
              <a:rPr lang="en-US" dirty="0"/>
              <a:t>Open the file </a:t>
            </a:r>
            <a:r>
              <a:rPr lang="en-US" i="1" dirty="0"/>
              <a:t>scene_Manipulation.py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Run it</a:t>
            </a:r>
          </a:p>
          <a:p>
            <a:pPr lvl="1"/>
            <a:r>
              <a:rPr lang="en-US" dirty="0"/>
              <a:t>Try to create another prim for example a cone: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BDFE47-7DFC-48AA-A162-9234578E0A64}"/>
              </a:ext>
            </a:extLst>
          </p:cNvPr>
          <p:cNvSpPr txBox="1"/>
          <p:nvPr/>
        </p:nvSpPr>
        <p:spPr>
          <a:xfrm>
            <a:off x="338132" y="2110213"/>
            <a:ext cx="4710114" cy="4247317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b="1" i="0" dirty="0" err="1">
                <a:solidFill>
                  <a:srgbClr val="8959A8"/>
                </a:solidFill>
                <a:effectLst/>
                <a:latin typeface="berkeleyMono"/>
              </a:rPr>
              <a:t>import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omni.usd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</a:t>
            </a:r>
            <a:b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</a:br>
            <a:r>
              <a:rPr lang="de-DE" b="1" i="0" dirty="0" err="1">
                <a:solidFill>
                  <a:srgbClr val="8959A8"/>
                </a:solidFill>
                <a:effectLst/>
                <a:latin typeface="berkeleyMono"/>
              </a:rPr>
              <a:t>import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omni.kit.commands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</a:t>
            </a:r>
            <a:r>
              <a:rPr lang="de-DE" b="1" i="0" dirty="0" err="1">
                <a:solidFill>
                  <a:srgbClr val="8959A8"/>
                </a:solidFill>
                <a:effectLst/>
                <a:latin typeface="berkeleyMono"/>
              </a:rPr>
              <a:t>from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pxr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</a:t>
            </a:r>
            <a:b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</a:br>
            <a:r>
              <a:rPr lang="de-DE" b="1" i="0" dirty="0" err="1">
                <a:solidFill>
                  <a:srgbClr val="8959A8"/>
                </a:solidFill>
                <a:effectLst/>
                <a:latin typeface="berkeleyMono"/>
              </a:rPr>
              <a:t>import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Gf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</a:p>
          <a:p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#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Get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current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stage</a:t>
            </a:r>
            <a:r>
              <a:rPr lang="de-DE" b="0" i="0" dirty="0">
                <a:solidFill>
                  <a:schemeClr val="accent1"/>
                </a:solidFill>
                <a:effectLst/>
                <a:latin typeface="berkeleyMono"/>
              </a:rPr>
              <a:t> </a:t>
            </a:r>
          </a:p>
          <a:p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stage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=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omni.usd.get_context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().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get_stage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() </a:t>
            </a:r>
          </a:p>
          <a:p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# Create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cube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with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specified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parameters</a:t>
            </a:r>
            <a:r>
              <a:rPr lang="de-DE" b="0" i="0" dirty="0">
                <a:solidFill>
                  <a:schemeClr val="accent1"/>
                </a:solidFill>
                <a:effectLst/>
                <a:latin typeface="berkeleyMono"/>
              </a:rPr>
              <a:t> </a:t>
            </a:r>
          </a:p>
          <a:p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result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prim_path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=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omni.kit.commands.execute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( 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b="0" i="0" dirty="0" err="1">
                <a:solidFill>
                  <a:srgbClr val="718C00"/>
                </a:solidFill>
                <a:effectLst/>
                <a:latin typeface="berkeleyMono"/>
              </a:rPr>
              <a:t>CreateMeshPrim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prim_type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"Cube"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prim_path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"/World/Cube"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object_origin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=Gf.Vec3f(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),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half_scale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50.0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u_verts_scale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v_verts_scale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w_verts_scale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)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BF8F78-8CEB-43A1-B068-ED77275ED29F}"/>
              </a:ext>
            </a:extLst>
          </p:cNvPr>
          <p:cNvSpPr txBox="1"/>
          <p:nvPr/>
        </p:nvSpPr>
        <p:spPr>
          <a:xfrm>
            <a:off x="5445919" y="3495208"/>
            <a:ext cx="6050757" cy="286232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# Create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cone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with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specified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parameters</a:t>
            </a:r>
            <a:r>
              <a:rPr lang="de-DE" b="0" i="0" dirty="0">
                <a:solidFill>
                  <a:schemeClr val="accent1"/>
                </a:solidFill>
                <a:effectLst/>
                <a:latin typeface="berkeleyMono"/>
              </a:rPr>
              <a:t> </a:t>
            </a:r>
          </a:p>
          <a:p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result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prim_path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 = 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omni.kit.commands.execute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( 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b="0" i="0" dirty="0" err="1">
                <a:solidFill>
                  <a:srgbClr val="718C00"/>
                </a:solidFill>
                <a:effectLst/>
                <a:latin typeface="berkeleyMono"/>
              </a:rPr>
              <a:t>CreateMeshPrim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prim_type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 </a:t>
            </a:r>
            <a:r>
              <a:rPr lang="de-DE" b="0" i="0" dirty="0" err="1">
                <a:solidFill>
                  <a:srgbClr val="718C00"/>
                </a:solidFill>
                <a:effectLst/>
                <a:latin typeface="berkeleyMono"/>
              </a:rPr>
              <a:t>Cone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prim_path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"/World/</a:t>
            </a:r>
            <a:r>
              <a:rPr lang="de-DE" b="0" i="0" dirty="0" err="1">
                <a:solidFill>
                  <a:srgbClr val="718C00"/>
                </a:solidFill>
                <a:effectLst/>
                <a:latin typeface="berkeleyMono"/>
              </a:rPr>
              <a:t>Cone</a:t>
            </a:r>
            <a:r>
              <a:rPr lang="de-DE" b="0" i="0" dirty="0">
                <a:solidFill>
                  <a:srgbClr val="718C00"/>
                </a:solidFill>
                <a:effectLst/>
                <a:latin typeface="berkeleyMono"/>
              </a:rPr>
              <a:t>"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object_origin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=Gf.Vec3f(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),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half_scale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50.0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# 1m Height/Diameter (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dep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. on </a:t>
            </a:r>
            <a:r>
              <a:rPr lang="de-DE" b="0" i="1" dirty="0" err="1">
                <a:solidFill>
                  <a:schemeClr val="accent1"/>
                </a:solidFill>
                <a:effectLst/>
                <a:latin typeface="inherit"/>
              </a:rPr>
              <a:t>def</a:t>
            </a:r>
            <a:r>
              <a:rPr lang="de-DE" b="0" i="1" dirty="0">
                <a:solidFill>
                  <a:schemeClr val="accent1"/>
                </a:solidFill>
                <a:effectLst/>
                <a:latin typeface="inherit"/>
              </a:rPr>
              <a:t>.)</a:t>
            </a:r>
            <a:endParaRPr lang="de-DE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keleyMono"/>
            </a:endParaRP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u_verts_scale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v_verts_scale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,</a:t>
            </a:r>
          </a:p>
          <a:p>
            <a:r>
              <a:rPr lang="de-DE" dirty="0">
                <a:solidFill>
                  <a:srgbClr val="4D4D4C"/>
                </a:solidFill>
                <a:latin typeface="berkeleyMono"/>
              </a:rPr>
              <a:t>	</a:t>
            </a:r>
            <a:r>
              <a:rPr lang="de-DE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w_verts_scale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=</a:t>
            </a:r>
            <a:r>
              <a:rPr lang="de-DE" b="0" i="0" dirty="0">
                <a:solidFill>
                  <a:srgbClr val="F5871F"/>
                </a:solidFill>
                <a:effectLst/>
                <a:latin typeface="berkeleyMono"/>
              </a:rPr>
              <a:t>1</a:t>
            </a:r>
            <a:r>
              <a:rPr lang="de-DE" b="0" i="0" dirty="0">
                <a:solidFill>
                  <a:srgbClr val="4D4D4C"/>
                </a:solidFill>
                <a:effectLst/>
                <a:latin typeface="berkeleyMono"/>
              </a:rPr>
              <a:t> </a:t>
            </a:r>
            <a:r>
              <a:rPr lang="de-DE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Mono"/>
              </a:rPr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9928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6D1875-7625-4CBE-A298-DDB3F4D7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55" y="190832"/>
            <a:ext cx="10515600" cy="947485"/>
          </a:xfrm>
        </p:spPr>
        <p:txBody>
          <a:bodyPr/>
          <a:lstStyle/>
          <a:p>
            <a:r>
              <a:rPr lang="en-US" dirty="0"/>
              <a:t>Documentation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332F12-7A5E-44B3-89F9-480A89633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472"/>
          <a:stretch/>
        </p:blipFill>
        <p:spPr>
          <a:xfrm>
            <a:off x="1735204" y="1138317"/>
            <a:ext cx="8721590" cy="405452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4ECE390-F0EE-4130-8DEA-5A408386DE04}"/>
              </a:ext>
            </a:extLst>
          </p:cNvPr>
          <p:cNvSpPr txBox="1"/>
          <p:nvPr/>
        </p:nvSpPr>
        <p:spPr>
          <a:xfrm>
            <a:off x="7894164" y="5411122"/>
            <a:ext cx="3046168" cy="646331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i="1" dirty="0"/>
              <a:t>$ cd </a:t>
            </a:r>
            <a:r>
              <a:rPr lang="en-US" i="1" dirty="0" err="1"/>
              <a:t>isaacsim</a:t>
            </a:r>
            <a:r>
              <a:rPr lang="en-US" i="1" dirty="0"/>
              <a:t>/docs</a:t>
            </a:r>
          </a:p>
          <a:p>
            <a:r>
              <a:rPr lang="en-US" i="1" dirty="0"/>
              <a:t>$ python3 -m </a:t>
            </a:r>
            <a:r>
              <a:rPr lang="en-US" i="1" dirty="0" err="1"/>
              <a:t>http.server</a:t>
            </a:r>
            <a:r>
              <a:rPr lang="en-US" i="1" dirty="0"/>
              <a:t> 9999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2FA5DF-E4D5-42C6-9521-7940BCC2A83E}"/>
              </a:ext>
            </a:extLst>
          </p:cNvPr>
          <p:cNvSpPr txBox="1"/>
          <p:nvPr/>
        </p:nvSpPr>
        <p:spPr>
          <a:xfrm>
            <a:off x="1014455" y="5411121"/>
            <a:ext cx="3283380" cy="646331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https://docs.isaacsim.omniverse.nvidia.com/4.5.0/py/index.html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FB6BF51-8C0B-4D18-8AD5-5DC9D06A46D8}"/>
              </a:ext>
            </a:extLst>
          </p:cNvPr>
          <p:cNvSpPr txBox="1"/>
          <p:nvPr/>
        </p:nvSpPr>
        <p:spPr>
          <a:xfrm>
            <a:off x="4612067" y="5411122"/>
            <a:ext cx="2967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Online or Local </a:t>
            </a:r>
            <a:br>
              <a:rPr lang="en-US" dirty="0"/>
            </a:br>
            <a:r>
              <a:rPr lang="en-US" dirty="0"/>
              <a:t>(latter might not be available)</a:t>
            </a:r>
          </a:p>
        </p:txBody>
      </p:sp>
    </p:spTree>
    <p:extLst>
      <p:ext uri="{BB962C8B-B14F-4D97-AF65-F5344CB8AC3E}">
        <p14:creationId xmlns:p14="http://schemas.microsoft.com/office/powerpoint/2010/main" val="163465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AF2B3-3DFE-47D9-B6B8-F46A7C6C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Prims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6F4B95-A7D1-46EA-B244-DFD9DE2C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scene through GUI</a:t>
            </a:r>
          </a:p>
          <a:p>
            <a:r>
              <a:rPr lang="en-US" dirty="0"/>
              <a:t>Open Script Editor</a:t>
            </a:r>
          </a:p>
          <a:p>
            <a:r>
              <a:rPr lang="en-US" dirty="0"/>
              <a:t>Open File </a:t>
            </a:r>
            <a:r>
              <a:rPr lang="en-US" i="1" dirty="0"/>
              <a:t>assemble_scene.py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Analyze Content…</a:t>
            </a:r>
          </a:p>
          <a:p>
            <a:r>
              <a:rPr lang="en-US" dirty="0">
                <a:solidFill>
                  <a:srgbClr val="FFFFFF"/>
                </a:solidFill>
              </a:rPr>
              <a:t>Run Script</a:t>
            </a:r>
          </a:p>
        </p:txBody>
      </p:sp>
    </p:spTree>
    <p:extLst>
      <p:ext uri="{BB962C8B-B14F-4D97-AF65-F5344CB8AC3E}">
        <p14:creationId xmlns:p14="http://schemas.microsoft.com/office/powerpoint/2010/main" val="21782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1BA5B-3388-40D1-93D5-0989E247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Materials &amp; physics Materials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C4BBA-0F02-4E2E-9AA9-09B794ECC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/>
              <a:t>Materials:</a:t>
            </a:r>
          </a:p>
          <a:p>
            <a:r>
              <a:rPr lang="en-US"/>
              <a:t>Color Map</a:t>
            </a:r>
          </a:p>
          <a:p>
            <a:r>
              <a:rPr lang="en-US"/>
              <a:t>Reflectivity</a:t>
            </a:r>
          </a:p>
          <a:p>
            <a:r>
              <a:rPr lang="en-US"/>
              <a:t>Absorption</a:t>
            </a:r>
          </a:p>
          <a:p>
            <a:r>
              <a:rPr lang="en-US"/>
              <a:t>Many others and mixtures/ Shaders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Physics Materials:</a:t>
            </a:r>
          </a:p>
          <a:p>
            <a:r>
              <a:rPr lang="en-US"/>
              <a:t>Static Friction</a:t>
            </a:r>
          </a:p>
          <a:p>
            <a:r>
              <a:rPr lang="en-US"/>
              <a:t>Dynamic Friction</a:t>
            </a:r>
          </a:p>
          <a:p>
            <a:r>
              <a:rPr lang="en-US"/>
              <a:t>Restitution</a:t>
            </a:r>
          </a:p>
          <a:p>
            <a:r>
              <a:rPr lang="en-US"/>
              <a:t>Density</a:t>
            </a:r>
          </a:p>
        </p:txBody>
      </p:sp>
      <p:pic>
        <p:nvPicPr>
          <p:cNvPr id="6" name="Grafik 5" descr="Hammer1 Silhouette">
            <a:extLst>
              <a:ext uri="{FF2B5EF4-FFF2-40B4-BE49-F238E27FC236}">
                <a16:creationId xmlns:a16="http://schemas.microsoft.com/office/drawing/2014/main" id="{D77B3996-535B-D217-6E46-2BB889816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560" y="4668520"/>
            <a:ext cx="914400" cy="914400"/>
          </a:xfrm>
          <a:prstGeom prst="rect">
            <a:avLst/>
          </a:prstGeom>
        </p:spPr>
      </p:pic>
      <p:pic>
        <p:nvPicPr>
          <p:cNvPr id="8" name="Grafik 7" descr="Auge Silhouette">
            <a:extLst>
              <a:ext uri="{FF2B5EF4-FFF2-40B4-BE49-F238E27FC236}">
                <a16:creationId xmlns:a16="http://schemas.microsoft.com/office/drawing/2014/main" id="{9983C840-E1A1-FFD7-A504-3CC6F2638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200" y="1996440"/>
            <a:ext cx="914400" cy="914400"/>
          </a:xfrm>
          <a:prstGeom prst="rect">
            <a:avLst/>
          </a:prstGeom>
        </p:spPr>
      </p:pic>
      <p:pic>
        <p:nvPicPr>
          <p:cNvPr id="3074" name="Picture 2" descr="A materials and rendering example.">
            <a:extLst>
              <a:ext uri="{FF2B5EF4-FFF2-40B4-BE49-F238E27FC236}">
                <a16:creationId xmlns:a16="http://schemas.microsoft.com/office/drawing/2014/main" id="{7909B202-C389-5A7C-F7D0-FDEE26E4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30" y="2453640"/>
            <a:ext cx="4827270" cy="271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5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5B46B-0214-4A8B-AE22-DC6685E2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3475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Introduction to Omniverse</a:t>
            </a:r>
          </a:p>
        </p:txBody>
      </p:sp>
    </p:spTree>
    <p:extLst>
      <p:ext uri="{BB962C8B-B14F-4D97-AF65-F5344CB8AC3E}">
        <p14:creationId xmlns:p14="http://schemas.microsoft.com/office/powerpoint/2010/main" val="1573355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36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10</a:t>
            </a:r>
            <a:r>
              <a:rPr lang="en-US" noProof="0" dirty="0"/>
              <a:t> min Break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21CAB1-222A-440F-BA32-F2C0F13E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2686"/>
            <a:ext cx="10515600" cy="1738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To be continued:</a:t>
            </a:r>
          </a:p>
          <a:p>
            <a:r>
              <a:rPr lang="en-US" dirty="0"/>
              <a:t>Motion Planning &amp; Motion Learning</a:t>
            </a:r>
          </a:p>
          <a:p>
            <a:r>
              <a:rPr lang="en-US" dirty="0"/>
              <a:t>Practical Session: Pick &amp; Place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CC39609-80EC-488C-8921-9C8AF54292CA}"/>
              </a:ext>
            </a:extLst>
          </p:cNvPr>
          <p:cNvSpPr txBox="1">
            <a:spLocks/>
          </p:cNvSpPr>
          <p:nvPr/>
        </p:nvSpPr>
        <p:spPr>
          <a:xfrm>
            <a:off x="838200" y="1057274"/>
            <a:ext cx="10515600" cy="2343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Until now:</a:t>
            </a:r>
          </a:p>
          <a:p>
            <a:r>
              <a:rPr lang="en-US" dirty="0"/>
              <a:t>Scene Architecture</a:t>
            </a:r>
          </a:p>
          <a:p>
            <a:pPr lvl="1"/>
            <a:r>
              <a:rPr lang="en-US" dirty="0"/>
              <a:t>Build your Scenario: Robot, Gripper, Controller, Environment</a:t>
            </a:r>
          </a:p>
          <a:p>
            <a:r>
              <a:rPr lang="en-US" dirty="0"/>
              <a:t>Debugging Tools:</a:t>
            </a:r>
          </a:p>
          <a:p>
            <a:pPr lvl="1"/>
            <a:r>
              <a:rPr lang="en-US" dirty="0"/>
              <a:t>Console, VS Code, UI</a:t>
            </a:r>
          </a:p>
          <a:p>
            <a:r>
              <a:rPr lang="en-US" dirty="0"/>
              <a:t>Materials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3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9D46E-7990-4EEE-B89B-0C7FEE90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Motion Planning 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83977-1544-4BAB-BC9F-BF6F027A1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006"/>
            <a:ext cx="11246476" cy="4351338"/>
          </a:xfrm>
        </p:spPr>
        <p:txBody>
          <a:bodyPr/>
          <a:lstStyle/>
          <a:p>
            <a:r>
              <a:rPr lang="en-US" dirty="0"/>
              <a:t>Lula</a:t>
            </a:r>
          </a:p>
          <a:p>
            <a:pPr lvl="1"/>
            <a:r>
              <a:rPr lang="en-US" dirty="0"/>
              <a:t>Kinematics Solver (fast-forward and inverse kinematics)</a:t>
            </a:r>
          </a:p>
          <a:p>
            <a:pPr lvl="1"/>
            <a:r>
              <a:rPr lang="en-US" dirty="0"/>
              <a:t>Trajectory Generator (using one or more planners)</a:t>
            </a:r>
          </a:p>
          <a:p>
            <a:pPr lvl="1"/>
            <a:r>
              <a:rPr lang="en-US" dirty="0"/>
              <a:t>Global Planners (e.g. RRT-Connect, JT-RRT)</a:t>
            </a:r>
          </a:p>
          <a:p>
            <a:pPr lvl="1"/>
            <a:r>
              <a:rPr lang="en-US" dirty="0"/>
              <a:t>Local Planners (e.g. RMPflow)</a:t>
            </a:r>
          </a:p>
          <a:p>
            <a:pPr lvl="1"/>
            <a:r>
              <a:rPr lang="en-US" dirty="0"/>
              <a:t>CPU-based</a:t>
            </a:r>
          </a:p>
          <a:p>
            <a:r>
              <a:rPr lang="en-US" dirty="0"/>
              <a:t>CuMotion</a:t>
            </a:r>
          </a:p>
          <a:p>
            <a:pPr lvl="1"/>
            <a:r>
              <a:rPr lang="en-US" dirty="0"/>
              <a:t>Similar capabilities as Lula</a:t>
            </a:r>
          </a:p>
          <a:p>
            <a:pPr lvl="1"/>
            <a:r>
              <a:rPr lang="en-US" dirty="0"/>
              <a:t>Supports real-time control</a:t>
            </a:r>
          </a:p>
          <a:p>
            <a:pPr lvl="1"/>
            <a:r>
              <a:rPr lang="en-US" dirty="0"/>
              <a:t>Builds upon CuRobo (CUDA-accelerated)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7D0DAF8-58F2-45A2-A33D-749584535416}"/>
              </a:ext>
            </a:extLst>
          </p:cNvPr>
          <p:cNvSpPr txBox="1"/>
          <p:nvPr/>
        </p:nvSpPr>
        <p:spPr>
          <a:xfrm>
            <a:off x="8083581" y="6063264"/>
            <a:ext cx="4001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RRT…Randomly-Exploring Random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RMP… Riemannian Motion Policies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6E0C326-64B2-44DE-8A01-E98FD958A3D8}"/>
              </a:ext>
            </a:extLst>
          </p:cNvPr>
          <p:cNvSpPr txBox="1"/>
          <p:nvPr/>
        </p:nvSpPr>
        <p:spPr>
          <a:xfrm>
            <a:off x="5851640" y="3394052"/>
            <a:ext cx="6233036" cy="14773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⚠Lula algorithms require a </a:t>
            </a:r>
            <a:r>
              <a:rPr lang="en-US" i="1" dirty="0">
                <a:solidFill>
                  <a:schemeClr val="tx2"/>
                </a:solidFill>
              </a:rPr>
              <a:t>robot_description.yaml.</a:t>
            </a:r>
            <a:r>
              <a:rPr lang="en-US" dirty="0">
                <a:solidFill>
                  <a:schemeClr val="tx2"/>
                </a:solidFill>
              </a:rPr>
              <a:t> It contains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active and fixed joints, default joint positions, collision spheres and more. This format will be superseded by the XRDF-format.</a:t>
            </a:r>
          </a:p>
        </p:txBody>
      </p:sp>
    </p:spTree>
    <p:extLst>
      <p:ext uri="{BB962C8B-B14F-4D97-AF65-F5344CB8AC3E}">
        <p14:creationId xmlns:p14="http://schemas.microsoft.com/office/powerpoint/2010/main" val="3825806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2077B-530F-467E-A6F9-4AA9EDD0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Prerequisites for CuMotion with RMP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2769F0-34DA-4926-B6F2-5F43FE40B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An URDF file, used for specifying robot kinematics as well as joint and link names. Position limits for each joint are also required. </a:t>
            </a:r>
            <a:br>
              <a:rPr lang="en-US" noProof="0" dirty="0"/>
            </a:br>
            <a:endParaRPr lang="en-US" noProof="0" dirty="0"/>
          </a:p>
          <a:p>
            <a:r>
              <a:rPr lang="en-US" dirty="0"/>
              <a:t>An (X)RDF </a:t>
            </a:r>
            <a:r>
              <a:rPr lang="en-US" noProof="0" dirty="0"/>
              <a:t>file which can be generated using the Lula Robot Description Editor UI tool. (configure drives, robot density and collision meshes)</a:t>
            </a:r>
          </a:p>
          <a:p>
            <a:endParaRPr lang="en-US" noProof="0" dirty="0"/>
          </a:p>
          <a:p>
            <a:r>
              <a:rPr lang="en-US" noProof="0" dirty="0"/>
              <a:t>A RMPflow configuration file in YAML format, containing parameters for all enabled RMPs.*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E5DE79D-4BC1-4F54-ABAA-03D33E0FEBE8}"/>
              </a:ext>
            </a:extLst>
          </p:cNvPr>
          <p:cNvSpPr txBox="1">
            <a:spLocks/>
          </p:cNvSpPr>
          <p:nvPr/>
        </p:nvSpPr>
        <p:spPr>
          <a:xfrm>
            <a:off x="7762874" y="6130925"/>
            <a:ext cx="4429126" cy="81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*For algorithms other than RMPflow</a:t>
            </a:r>
            <a:br>
              <a:rPr lang="en-US" sz="2000" dirty="0"/>
            </a:br>
            <a:r>
              <a:rPr lang="en-US" sz="2000" dirty="0"/>
              <a:t>different configurations and are required </a:t>
            </a:r>
          </a:p>
        </p:txBody>
      </p:sp>
    </p:spTree>
    <p:extLst>
      <p:ext uri="{BB962C8B-B14F-4D97-AF65-F5344CB8AC3E}">
        <p14:creationId xmlns:p14="http://schemas.microsoft.com/office/powerpoint/2010/main" val="620042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336A9019-923E-41B3-85F5-499EB3619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72531" b="8366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417600-5496-424B-A81F-FEC50D688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45" y="89646"/>
            <a:ext cx="2358619" cy="1021978"/>
          </a:xfrm>
          <a:prstGeom prst="rect">
            <a:avLst/>
          </a:prstGeom>
        </p:spPr>
      </p:pic>
      <p:pic>
        <p:nvPicPr>
          <p:cNvPr id="12290" name="Picture 2" descr="What Is Isaac Sim? — Isaac Sim 4.2.0 (OLD)">
            <a:extLst>
              <a:ext uri="{FF2B5EF4-FFF2-40B4-BE49-F238E27FC236}">
                <a16:creationId xmlns:a16="http://schemas.microsoft.com/office/drawing/2014/main" id="{DDA89C77-0254-4CB7-B562-9A3B53E5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009650"/>
            <a:ext cx="11630025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192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18BA2-314B-41DB-BA79-6BD50CE5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IsaacLab Workflow – High Level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692B33-F5E6-4DF6-A265-2A8C6ADAB135}"/>
              </a:ext>
            </a:extLst>
          </p:cNvPr>
          <p:cNvGrpSpPr/>
          <p:nvPr/>
        </p:nvGrpSpPr>
        <p:grpSpPr>
          <a:xfrm>
            <a:off x="841992" y="1808872"/>
            <a:ext cx="10511807" cy="4297757"/>
            <a:chOff x="841992" y="1808872"/>
            <a:chExt cx="10511807" cy="4297757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D0AA2667-C097-4982-B6D7-CEB6DC68FAD8}"/>
                </a:ext>
              </a:extLst>
            </p:cNvPr>
            <p:cNvSpPr/>
            <p:nvPr/>
          </p:nvSpPr>
          <p:spPr>
            <a:xfrm>
              <a:off x="841992" y="1824130"/>
              <a:ext cx="2271482" cy="1348688"/>
            </a:xfrm>
            <a:custGeom>
              <a:avLst/>
              <a:gdLst>
                <a:gd name="connsiteX0" fmla="*/ 0 w 2271482"/>
                <a:gd name="connsiteY0" fmla="*/ 134869 h 1348688"/>
                <a:gd name="connsiteX1" fmla="*/ 134869 w 2271482"/>
                <a:gd name="connsiteY1" fmla="*/ 0 h 1348688"/>
                <a:gd name="connsiteX2" fmla="*/ 2136613 w 2271482"/>
                <a:gd name="connsiteY2" fmla="*/ 0 h 1348688"/>
                <a:gd name="connsiteX3" fmla="*/ 2271482 w 2271482"/>
                <a:gd name="connsiteY3" fmla="*/ 134869 h 1348688"/>
                <a:gd name="connsiteX4" fmla="*/ 2271482 w 2271482"/>
                <a:gd name="connsiteY4" fmla="*/ 1213819 h 1348688"/>
                <a:gd name="connsiteX5" fmla="*/ 2136613 w 2271482"/>
                <a:gd name="connsiteY5" fmla="*/ 1348688 h 1348688"/>
                <a:gd name="connsiteX6" fmla="*/ 134869 w 2271482"/>
                <a:gd name="connsiteY6" fmla="*/ 1348688 h 1348688"/>
                <a:gd name="connsiteX7" fmla="*/ 0 w 2271482"/>
                <a:gd name="connsiteY7" fmla="*/ 1213819 h 1348688"/>
                <a:gd name="connsiteX8" fmla="*/ 0 w 2271482"/>
                <a:gd name="connsiteY8" fmla="*/ 134869 h 134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482" h="1348688">
                  <a:moveTo>
                    <a:pt x="0" y="134869"/>
                  </a:moveTo>
                  <a:cubicBezTo>
                    <a:pt x="0" y="60383"/>
                    <a:pt x="60383" y="0"/>
                    <a:pt x="134869" y="0"/>
                  </a:cubicBezTo>
                  <a:lnTo>
                    <a:pt x="2136613" y="0"/>
                  </a:lnTo>
                  <a:cubicBezTo>
                    <a:pt x="2211099" y="0"/>
                    <a:pt x="2271482" y="60383"/>
                    <a:pt x="2271482" y="134869"/>
                  </a:cubicBezTo>
                  <a:lnTo>
                    <a:pt x="2271482" y="1213819"/>
                  </a:lnTo>
                  <a:cubicBezTo>
                    <a:pt x="2271482" y="1288305"/>
                    <a:pt x="2211099" y="1348688"/>
                    <a:pt x="2136613" y="1348688"/>
                  </a:cubicBezTo>
                  <a:lnTo>
                    <a:pt x="134869" y="1348688"/>
                  </a:lnTo>
                  <a:cubicBezTo>
                    <a:pt x="60383" y="1348688"/>
                    <a:pt x="0" y="1288305"/>
                    <a:pt x="0" y="1213819"/>
                  </a:cubicBezTo>
                  <a:lnTo>
                    <a:pt x="0" y="13486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41003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/>
                <a:t>Design &amp; Tune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/>
                <a:t>Robot</a:t>
              </a:r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141B4D55-A89C-4AC8-AF58-3FCC3FC73A92}"/>
                </a:ext>
              </a:extLst>
            </p:cNvPr>
            <p:cNvSpPr/>
            <p:nvPr/>
          </p:nvSpPr>
          <p:spPr>
            <a:xfrm>
              <a:off x="1015032" y="2957117"/>
              <a:ext cx="2799920" cy="3149512"/>
            </a:xfrm>
            <a:custGeom>
              <a:avLst/>
              <a:gdLst>
                <a:gd name="connsiteX0" fmla="*/ 0 w 2799920"/>
                <a:gd name="connsiteY0" fmla="*/ 279992 h 3149512"/>
                <a:gd name="connsiteX1" fmla="*/ 279992 w 2799920"/>
                <a:gd name="connsiteY1" fmla="*/ 0 h 3149512"/>
                <a:gd name="connsiteX2" fmla="*/ 2519928 w 2799920"/>
                <a:gd name="connsiteY2" fmla="*/ 0 h 3149512"/>
                <a:gd name="connsiteX3" fmla="*/ 2799920 w 2799920"/>
                <a:gd name="connsiteY3" fmla="*/ 279992 h 3149512"/>
                <a:gd name="connsiteX4" fmla="*/ 2799920 w 2799920"/>
                <a:gd name="connsiteY4" fmla="*/ 2869520 h 3149512"/>
                <a:gd name="connsiteX5" fmla="*/ 2519928 w 2799920"/>
                <a:gd name="connsiteY5" fmla="*/ 3149512 h 3149512"/>
                <a:gd name="connsiteX6" fmla="*/ 279992 w 2799920"/>
                <a:gd name="connsiteY6" fmla="*/ 3149512 h 3149512"/>
                <a:gd name="connsiteX7" fmla="*/ 0 w 2799920"/>
                <a:gd name="connsiteY7" fmla="*/ 2869520 h 3149512"/>
                <a:gd name="connsiteX8" fmla="*/ 0 w 2799920"/>
                <a:gd name="connsiteY8" fmla="*/ 279992 h 314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9920" h="3149512">
                  <a:moveTo>
                    <a:pt x="0" y="279992"/>
                  </a:moveTo>
                  <a:cubicBezTo>
                    <a:pt x="0" y="125357"/>
                    <a:pt x="125357" y="0"/>
                    <a:pt x="279992" y="0"/>
                  </a:cubicBezTo>
                  <a:lnTo>
                    <a:pt x="2519928" y="0"/>
                  </a:lnTo>
                  <a:cubicBezTo>
                    <a:pt x="2674563" y="0"/>
                    <a:pt x="2799920" y="125357"/>
                    <a:pt x="2799920" y="279992"/>
                  </a:cubicBezTo>
                  <a:lnTo>
                    <a:pt x="2799920" y="2869520"/>
                  </a:lnTo>
                  <a:cubicBezTo>
                    <a:pt x="2799920" y="3024155"/>
                    <a:pt x="2674563" y="3149512"/>
                    <a:pt x="2519928" y="3149512"/>
                  </a:cubicBezTo>
                  <a:lnTo>
                    <a:pt x="279992" y="3149512"/>
                  </a:lnTo>
                  <a:cubicBezTo>
                    <a:pt x="125357" y="3149512"/>
                    <a:pt x="0" y="3024155"/>
                    <a:pt x="0" y="2869520"/>
                  </a:cubicBezTo>
                  <a:lnTo>
                    <a:pt x="0" y="279992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2695" tIns="252695" rIns="252695" bIns="252695" numCol="1" spcCol="1270" anchor="t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Isaac Sim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Import URDF/</a:t>
              </a:r>
              <a:br>
                <a:rPr lang="en-US" sz="2400" kern="1200" noProof="0" dirty="0"/>
              </a:br>
              <a:r>
                <a:rPr lang="en-US" sz="2400" kern="1200" noProof="0" dirty="0"/>
                <a:t>Run Script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Optimize </a:t>
              </a:r>
              <a:br>
                <a:rPr lang="en-US" sz="2400" kern="1200" noProof="0" dirty="0"/>
              </a:br>
              <a:r>
                <a:rPr lang="en-US" sz="2400" kern="1200" noProof="0" dirty="0"/>
                <a:t>Kinematics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Generate Synthetic Data</a:t>
              </a:r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A73EA629-430F-4888-8D76-B74FF2F2093D}"/>
                </a:ext>
              </a:extLst>
            </p:cNvPr>
            <p:cNvSpPr/>
            <p:nvPr/>
          </p:nvSpPr>
          <p:spPr>
            <a:xfrm rot="21586595">
              <a:off x="3523874" y="1983201"/>
              <a:ext cx="870061" cy="565533"/>
            </a:xfrm>
            <a:custGeom>
              <a:avLst/>
              <a:gdLst>
                <a:gd name="connsiteX0" fmla="*/ 0 w 870061"/>
                <a:gd name="connsiteY0" fmla="*/ 113107 h 565533"/>
                <a:gd name="connsiteX1" fmla="*/ 587295 w 870061"/>
                <a:gd name="connsiteY1" fmla="*/ 113107 h 565533"/>
                <a:gd name="connsiteX2" fmla="*/ 587295 w 870061"/>
                <a:gd name="connsiteY2" fmla="*/ 0 h 565533"/>
                <a:gd name="connsiteX3" fmla="*/ 870061 w 870061"/>
                <a:gd name="connsiteY3" fmla="*/ 282767 h 565533"/>
                <a:gd name="connsiteX4" fmla="*/ 587295 w 870061"/>
                <a:gd name="connsiteY4" fmla="*/ 565533 h 565533"/>
                <a:gd name="connsiteX5" fmla="*/ 587295 w 870061"/>
                <a:gd name="connsiteY5" fmla="*/ 452426 h 565533"/>
                <a:gd name="connsiteX6" fmla="*/ 0 w 870061"/>
                <a:gd name="connsiteY6" fmla="*/ 452426 h 565533"/>
                <a:gd name="connsiteX7" fmla="*/ 0 w 870061"/>
                <a:gd name="connsiteY7" fmla="*/ 113107 h 56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061" h="565533">
                  <a:moveTo>
                    <a:pt x="0" y="113107"/>
                  </a:moveTo>
                  <a:lnTo>
                    <a:pt x="587295" y="113107"/>
                  </a:lnTo>
                  <a:lnTo>
                    <a:pt x="587295" y="0"/>
                  </a:lnTo>
                  <a:lnTo>
                    <a:pt x="870061" y="282767"/>
                  </a:lnTo>
                  <a:lnTo>
                    <a:pt x="587295" y="565533"/>
                  </a:lnTo>
                  <a:lnTo>
                    <a:pt x="587295" y="452426"/>
                  </a:lnTo>
                  <a:lnTo>
                    <a:pt x="0" y="452426"/>
                  </a:lnTo>
                  <a:lnTo>
                    <a:pt x="0" y="11310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3107" rIns="169659" bIns="11310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400" kern="120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54E9E851-83FC-43D6-8B68-9FC706CFF79E}"/>
                </a:ext>
              </a:extLst>
            </p:cNvPr>
            <p:cNvSpPr/>
            <p:nvPr/>
          </p:nvSpPr>
          <p:spPr>
            <a:xfrm>
              <a:off x="4755087" y="1808872"/>
              <a:ext cx="2271482" cy="1348688"/>
            </a:xfrm>
            <a:custGeom>
              <a:avLst/>
              <a:gdLst>
                <a:gd name="connsiteX0" fmla="*/ 0 w 2271482"/>
                <a:gd name="connsiteY0" fmla="*/ 134869 h 1348688"/>
                <a:gd name="connsiteX1" fmla="*/ 134869 w 2271482"/>
                <a:gd name="connsiteY1" fmla="*/ 0 h 1348688"/>
                <a:gd name="connsiteX2" fmla="*/ 2136613 w 2271482"/>
                <a:gd name="connsiteY2" fmla="*/ 0 h 1348688"/>
                <a:gd name="connsiteX3" fmla="*/ 2271482 w 2271482"/>
                <a:gd name="connsiteY3" fmla="*/ 134869 h 1348688"/>
                <a:gd name="connsiteX4" fmla="*/ 2271482 w 2271482"/>
                <a:gd name="connsiteY4" fmla="*/ 1213819 h 1348688"/>
                <a:gd name="connsiteX5" fmla="*/ 2136613 w 2271482"/>
                <a:gd name="connsiteY5" fmla="*/ 1348688 h 1348688"/>
                <a:gd name="connsiteX6" fmla="*/ 134869 w 2271482"/>
                <a:gd name="connsiteY6" fmla="*/ 1348688 h 1348688"/>
                <a:gd name="connsiteX7" fmla="*/ 0 w 2271482"/>
                <a:gd name="connsiteY7" fmla="*/ 1213819 h 1348688"/>
                <a:gd name="connsiteX8" fmla="*/ 0 w 2271482"/>
                <a:gd name="connsiteY8" fmla="*/ 134869 h 134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482" h="1348688">
                  <a:moveTo>
                    <a:pt x="0" y="134869"/>
                  </a:moveTo>
                  <a:cubicBezTo>
                    <a:pt x="0" y="60383"/>
                    <a:pt x="60383" y="0"/>
                    <a:pt x="134869" y="0"/>
                  </a:cubicBezTo>
                  <a:lnTo>
                    <a:pt x="2136613" y="0"/>
                  </a:lnTo>
                  <a:cubicBezTo>
                    <a:pt x="2211099" y="0"/>
                    <a:pt x="2271482" y="60383"/>
                    <a:pt x="2271482" y="134869"/>
                  </a:cubicBezTo>
                  <a:lnTo>
                    <a:pt x="2271482" y="1213819"/>
                  </a:lnTo>
                  <a:cubicBezTo>
                    <a:pt x="2271482" y="1288305"/>
                    <a:pt x="2211099" y="1348688"/>
                    <a:pt x="2136613" y="1348688"/>
                  </a:cubicBezTo>
                  <a:lnTo>
                    <a:pt x="134869" y="1348688"/>
                  </a:lnTo>
                  <a:cubicBezTo>
                    <a:pt x="60383" y="1348688"/>
                    <a:pt x="0" y="1288305"/>
                    <a:pt x="0" y="1213819"/>
                  </a:cubicBezTo>
                  <a:lnTo>
                    <a:pt x="0" y="13486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41003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400" kern="1200" dirty="0"/>
                <a:t>Train </a:t>
              </a:r>
              <a:br>
                <a:rPr lang="de-DE" sz="2400" kern="1200" dirty="0"/>
              </a:br>
              <a:r>
                <a:rPr lang="de-DE" sz="2400" kern="1200" dirty="0"/>
                <a:t>Robot</a:t>
              </a: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47989A67-A644-4C53-B2CE-6EE71E3CD345}"/>
                </a:ext>
              </a:extLst>
            </p:cNvPr>
            <p:cNvSpPr/>
            <p:nvPr/>
          </p:nvSpPr>
          <p:spPr>
            <a:xfrm>
              <a:off x="5025915" y="2571040"/>
              <a:ext cx="2689344" cy="2808004"/>
            </a:xfrm>
            <a:custGeom>
              <a:avLst/>
              <a:gdLst>
                <a:gd name="connsiteX0" fmla="*/ 0 w 2689344"/>
                <a:gd name="connsiteY0" fmla="*/ 268934 h 2808004"/>
                <a:gd name="connsiteX1" fmla="*/ 268934 w 2689344"/>
                <a:gd name="connsiteY1" fmla="*/ 0 h 2808004"/>
                <a:gd name="connsiteX2" fmla="*/ 2420410 w 2689344"/>
                <a:gd name="connsiteY2" fmla="*/ 0 h 2808004"/>
                <a:gd name="connsiteX3" fmla="*/ 2689344 w 2689344"/>
                <a:gd name="connsiteY3" fmla="*/ 268934 h 2808004"/>
                <a:gd name="connsiteX4" fmla="*/ 2689344 w 2689344"/>
                <a:gd name="connsiteY4" fmla="*/ 2539070 h 2808004"/>
                <a:gd name="connsiteX5" fmla="*/ 2420410 w 2689344"/>
                <a:gd name="connsiteY5" fmla="*/ 2808004 h 2808004"/>
                <a:gd name="connsiteX6" fmla="*/ 268934 w 2689344"/>
                <a:gd name="connsiteY6" fmla="*/ 2808004 h 2808004"/>
                <a:gd name="connsiteX7" fmla="*/ 0 w 2689344"/>
                <a:gd name="connsiteY7" fmla="*/ 2539070 h 2808004"/>
                <a:gd name="connsiteX8" fmla="*/ 0 w 2689344"/>
                <a:gd name="connsiteY8" fmla="*/ 268934 h 28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9344" h="2808004">
                  <a:moveTo>
                    <a:pt x="0" y="268934"/>
                  </a:moveTo>
                  <a:cubicBezTo>
                    <a:pt x="0" y="120406"/>
                    <a:pt x="120406" y="0"/>
                    <a:pt x="268934" y="0"/>
                  </a:cubicBezTo>
                  <a:lnTo>
                    <a:pt x="2420410" y="0"/>
                  </a:lnTo>
                  <a:cubicBezTo>
                    <a:pt x="2568938" y="0"/>
                    <a:pt x="2689344" y="120406"/>
                    <a:pt x="2689344" y="268934"/>
                  </a:cubicBezTo>
                  <a:lnTo>
                    <a:pt x="2689344" y="2539070"/>
                  </a:lnTo>
                  <a:cubicBezTo>
                    <a:pt x="2689344" y="2687598"/>
                    <a:pt x="2568938" y="2808004"/>
                    <a:pt x="2420410" y="2808004"/>
                  </a:cubicBezTo>
                  <a:lnTo>
                    <a:pt x="268934" y="2808004"/>
                  </a:lnTo>
                  <a:cubicBezTo>
                    <a:pt x="120406" y="2808004"/>
                    <a:pt x="0" y="2687598"/>
                    <a:pt x="0" y="2539070"/>
                  </a:cubicBezTo>
                  <a:lnTo>
                    <a:pt x="0" y="268934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9456" tIns="249456" rIns="249456" bIns="249456" numCol="1" spcCol="1270" anchor="t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Isaac Lab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Define Task Workflow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Support for </a:t>
              </a:r>
              <a:br>
                <a:rPr lang="en-US" sz="2400" kern="1200" noProof="0" dirty="0"/>
              </a:br>
              <a:r>
                <a:rPr lang="en-US" sz="2400" kern="1200" noProof="0" dirty="0"/>
                <a:t>4 RL Libraries:</a:t>
              </a:r>
              <a:br>
                <a:rPr lang="en-US" sz="2400" kern="1200" noProof="0" dirty="0"/>
              </a:br>
              <a:r>
                <a:rPr lang="en-US" sz="1800" kern="1200" noProof="0" dirty="0">
                  <a:solidFill>
                    <a:schemeClr val="accent1"/>
                  </a:solidFill>
                </a:rPr>
                <a:t>RL-Games, RSL RL, SKRL, SB3</a:t>
              </a:r>
              <a:endParaRPr lang="en-US" sz="2400" kern="1200" noProof="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65FCF50A-26AA-4E6A-8859-B61A1C130F54}"/>
                </a:ext>
              </a:extLst>
            </p:cNvPr>
            <p:cNvSpPr/>
            <p:nvPr/>
          </p:nvSpPr>
          <p:spPr>
            <a:xfrm>
              <a:off x="7423003" y="2027529"/>
              <a:ext cx="841048" cy="565533"/>
            </a:xfrm>
            <a:custGeom>
              <a:avLst/>
              <a:gdLst>
                <a:gd name="connsiteX0" fmla="*/ 0 w 841048"/>
                <a:gd name="connsiteY0" fmla="*/ 113107 h 565533"/>
                <a:gd name="connsiteX1" fmla="*/ 558282 w 841048"/>
                <a:gd name="connsiteY1" fmla="*/ 113107 h 565533"/>
                <a:gd name="connsiteX2" fmla="*/ 558282 w 841048"/>
                <a:gd name="connsiteY2" fmla="*/ 0 h 565533"/>
                <a:gd name="connsiteX3" fmla="*/ 841048 w 841048"/>
                <a:gd name="connsiteY3" fmla="*/ 282767 h 565533"/>
                <a:gd name="connsiteX4" fmla="*/ 558282 w 841048"/>
                <a:gd name="connsiteY4" fmla="*/ 565533 h 565533"/>
                <a:gd name="connsiteX5" fmla="*/ 558282 w 841048"/>
                <a:gd name="connsiteY5" fmla="*/ 452426 h 565533"/>
                <a:gd name="connsiteX6" fmla="*/ 0 w 841048"/>
                <a:gd name="connsiteY6" fmla="*/ 452426 h 565533"/>
                <a:gd name="connsiteX7" fmla="*/ 0 w 841048"/>
                <a:gd name="connsiteY7" fmla="*/ 113107 h 56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1048" h="565533">
                  <a:moveTo>
                    <a:pt x="0" y="113107"/>
                  </a:moveTo>
                  <a:lnTo>
                    <a:pt x="558282" y="113107"/>
                  </a:lnTo>
                  <a:lnTo>
                    <a:pt x="558282" y="0"/>
                  </a:lnTo>
                  <a:lnTo>
                    <a:pt x="841048" y="282767"/>
                  </a:lnTo>
                  <a:lnTo>
                    <a:pt x="558282" y="565533"/>
                  </a:lnTo>
                  <a:lnTo>
                    <a:pt x="558282" y="452426"/>
                  </a:lnTo>
                  <a:lnTo>
                    <a:pt x="0" y="452426"/>
                  </a:lnTo>
                  <a:lnTo>
                    <a:pt x="0" y="11310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3107" rIns="169659" bIns="11310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400" kern="120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E3C398A6-4A42-46CF-A4A0-2A95668F3653}"/>
                </a:ext>
              </a:extLst>
            </p:cNvPr>
            <p:cNvSpPr/>
            <p:nvPr/>
          </p:nvSpPr>
          <p:spPr>
            <a:xfrm>
              <a:off x="8612895" y="1911331"/>
              <a:ext cx="2271482" cy="1348688"/>
            </a:xfrm>
            <a:custGeom>
              <a:avLst/>
              <a:gdLst>
                <a:gd name="connsiteX0" fmla="*/ 0 w 2271482"/>
                <a:gd name="connsiteY0" fmla="*/ 134869 h 1348688"/>
                <a:gd name="connsiteX1" fmla="*/ 134869 w 2271482"/>
                <a:gd name="connsiteY1" fmla="*/ 0 h 1348688"/>
                <a:gd name="connsiteX2" fmla="*/ 2136613 w 2271482"/>
                <a:gd name="connsiteY2" fmla="*/ 0 h 1348688"/>
                <a:gd name="connsiteX3" fmla="*/ 2271482 w 2271482"/>
                <a:gd name="connsiteY3" fmla="*/ 134869 h 1348688"/>
                <a:gd name="connsiteX4" fmla="*/ 2271482 w 2271482"/>
                <a:gd name="connsiteY4" fmla="*/ 1213819 h 1348688"/>
                <a:gd name="connsiteX5" fmla="*/ 2136613 w 2271482"/>
                <a:gd name="connsiteY5" fmla="*/ 1348688 h 1348688"/>
                <a:gd name="connsiteX6" fmla="*/ 134869 w 2271482"/>
                <a:gd name="connsiteY6" fmla="*/ 1348688 h 1348688"/>
                <a:gd name="connsiteX7" fmla="*/ 0 w 2271482"/>
                <a:gd name="connsiteY7" fmla="*/ 1213819 h 1348688"/>
                <a:gd name="connsiteX8" fmla="*/ 0 w 2271482"/>
                <a:gd name="connsiteY8" fmla="*/ 134869 h 134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482" h="1348688">
                  <a:moveTo>
                    <a:pt x="0" y="134869"/>
                  </a:moveTo>
                  <a:cubicBezTo>
                    <a:pt x="0" y="60383"/>
                    <a:pt x="60383" y="0"/>
                    <a:pt x="134869" y="0"/>
                  </a:cubicBezTo>
                  <a:lnTo>
                    <a:pt x="2136613" y="0"/>
                  </a:lnTo>
                  <a:cubicBezTo>
                    <a:pt x="2211099" y="0"/>
                    <a:pt x="2271482" y="60383"/>
                    <a:pt x="2271482" y="134869"/>
                  </a:cubicBezTo>
                  <a:lnTo>
                    <a:pt x="2271482" y="1213819"/>
                  </a:lnTo>
                  <a:cubicBezTo>
                    <a:pt x="2271482" y="1288305"/>
                    <a:pt x="2211099" y="1348688"/>
                    <a:pt x="2136613" y="1348688"/>
                  </a:cubicBezTo>
                  <a:lnTo>
                    <a:pt x="134869" y="1348688"/>
                  </a:lnTo>
                  <a:cubicBezTo>
                    <a:pt x="60383" y="1348688"/>
                    <a:pt x="0" y="1288305"/>
                    <a:pt x="0" y="1213819"/>
                  </a:cubicBezTo>
                  <a:lnTo>
                    <a:pt x="0" y="13486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41003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400" kern="1200" dirty="0"/>
                <a:t>Deploy </a:t>
              </a:r>
              <a:br>
                <a:rPr lang="de-DE" sz="2400" kern="1200" dirty="0"/>
              </a:br>
              <a:r>
                <a:rPr lang="de-DE" sz="2400" kern="1200" dirty="0"/>
                <a:t>Robot</a:t>
              </a: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6F4A2CA-E04D-45E5-B485-5740F9180470}"/>
                </a:ext>
              </a:extLst>
            </p:cNvPr>
            <p:cNvSpPr/>
            <p:nvPr/>
          </p:nvSpPr>
          <p:spPr>
            <a:xfrm>
              <a:off x="9081545" y="2950343"/>
              <a:ext cx="2272254" cy="1737658"/>
            </a:xfrm>
            <a:custGeom>
              <a:avLst/>
              <a:gdLst>
                <a:gd name="connsiteX0" fmla="*/ 0 w 2272254"/>
                <a:gd name="connsiteY0" fmla="*/ 173766 h 1737658"/>
                <a:gd name="connsiteX1" fmla="*/ 173766 w 2272254"/>
                <a:gd name="connsiteY1" fmla="*/ 0 h 1737658"/>
                <a:gd name="connsiteX2" fmla="*/ 2098488 w 2272254"/>
                <a:gd name="connsiteY2" fmla="*/ 0 h 1737658"/>
                <a:gd name="connsiteX3" fmla="*/ 2272254 w 2272254"/>
                <a:gd name="connsiteY3" fmla="*/ 173766 h 1737658"/>
                <a:gd name="connsiteX4" fmla="*/ 2272254 w 2272254"/>
                <a:gd name="connsiteY4" fmla="*/ 1563892 h 1737658"/>
                <a:gd name="connsiteX5" fmla="*/ 2098488 w 2272254"/>
                <a:gd name="connsiteY5" fmla="*/ 1737658 h 1737658"/>
                <a:gd name="connsiteX6" fmla="*/ 173766 w 2272254"/>
                <a:gd name="connsiteY6" fmla="*/ 1737658 h 1737658"/>
                <a:gd name="connsiteX7" fmla="*/ 0 w 2272254"/>
                <a:gd name="connsiteY7" fmla="*/ 1563892 h 1737658"/>
                <a:gd name="connsiteX8" fmla="*/ 0 w 2272254"/>
                <a:gd name="connsiteY8" fmla="*/ 173766 h 173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2254" h="1737658">
                  <a:moveTo>
                    <a:pt x="0" y="173766"/>
                  </a:moveTo>
                  <a:cubicBezTo>
                    <a:pt x="0" y="77798"/>
                    <a:pt x="77798" y="0"/>
                    <a:pt x="173766" y="0"/>
                  </a:cubicBezTo>
                  <a:lnTo>
                    <a:pt x="2098488" y="0"/>
                  </a:lnTo>
                  <a:cubicBezTo>
                    <a:pt x="2194456" y="0"/>
                    <a:pt x="2272254" y="77798"/>
                    <a:pt x="2272254" y="173766"/>
                  </a:cubicBezTo>
                  <a:lnTo>
                    <a:pt x="2272254" y="1563892"/>
                  </a:lnTo>
                  <a:cubicBezTo>
                    <a:pt x="2272254" y="1659860"/>
                    <a:pt x="2194456" y="1737658"/>
                    <a:pt x="2098488" y="1737658"/>
                  </a:cubicBezTo>
                  <a:lnTo>
                    <a:pt x="173766" y="1737658"/>
                  </a:lnTo>
                  <a:cubicBezTo>
                    <a:pt x="77798" y="1737658"/>
                    <a:pt x="0" y="1659860"/>
                    <a:pt x="0" y="1563892"/>
                  </a:cubicBezTo>
                  <a:lnTo>
                    <a:pt x="0" y="173766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1582" tIns="221582" rIns="221582" bIns="221582" numCol="1" spcCol="1270" anchor="t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Isaac Sim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noProof="0" dirty="0"/>
                <a:t>e.g. Running </a:t>
              </a:r>
              <a:br>
                <a:rPr lang="en-US" sz="2400" kern="1200" noProof="0" dirty="0"/>
              </a:br>
              <a:r>
                <a:rPr lang="en-US" sz="2400" kern="1200" noProof="0" dirty="0"/>
                <a:t>on 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9488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DAE6015-6C69-421E-AA12-83D8B999E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5" y="1479409"/>
            <a:ext cx="11553129" cy="3899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4792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24AA8-FD1A-4EB7-A660-8175F077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67" y="3278800"/>
            <a:ext cx="2905834" cy="1758462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/>
              <a:t>Task Workflows</a:t>
            </a:r>
            <a:br>
              <a:rPr lang="en-US" noProof="0" dirty="0"/>
            </a:br>
            <a:r>
              <a:rPr lang="en-US" noProof="0" dirty="0"/>
              <a:t>in IsaacLab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4EE9308A-6329-4E29-8FBD-C5A635CD45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623577"/>
            <a:ext cx="7404055" cy="2010902"/>
          </a:xfr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E1C55213-B6F1-483D-96D2-74EDFEAB5C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46" y="3278800"/>
            <a:ext cx="6240120" cy="3046057"/>
          </a:xfr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9F7D16A1-B1D8-41A1-A837-393324B95704}"/>
              </a:ext>
            </a:extLst>
          </p:cNvPr>
          <p:cNvSpPr txBox="1"/>
          <p:nvPr/>
        </p:nvSpPr>
        <p:spPr>
          <a:xfrm>
            <a:off x="1432376" y="254245"/>
            <a:ext cx="198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Direct</a:t>
            </a:r>
            <a:r>
              <a:rPr lang="de-DE" dirty="0"/>
              <a:t> RL Workflow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805DED6-0C01-4AA8-8F1E-9224F53C2B62}"/>
              </a:ext>
            </a:extLst>
          </p:cNvPr>
          <p:cNvSpPr txBox="1"/>
          <p:nvPr/>
        </p:nvSpPr>
        <p:spPr>
          <a:xfrm>
            <a:off x="4606237" y="2909468"/>
            <a:ext cx="323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Manager-</a:t>
            </a:r>
            <a:r>
              <a:rPr lang="de-DE" dirty="0" err="1"/>
              <a:t>based</a:t>
            </a:r>
            <a:r>
              <a:rPr lang="de-DE" dirty="0"/>
              <a:t> RL Workflow</a:t>
            </a:r>
          </a:p>
        </p:txBody>
      </p:sp>
    </p:spTree>
    <p:extLst>
      <p:ext uri="{BB962C8B-B14F-4D97-AF65-F5344CB8AC3E}">
        <p14:creationId xmlns:p14="http://schemas.microsoft.com/office/powerpoint/2010/main" val="3455224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A4290-DB71-497B-8356-93EF6A8F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ML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4D4D96-DB92-438B-ADF0-187C8D621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Training models on synthetic data generated in Isaac Sim or COSMOS</a:t>
            </a:r>
          </a:p>
          <a:p>
            <a:r>
              <a:rPr lang="en-US" dirty="0"/>
              <a:t>Foundation model as perception or reasoning module within the Isaac Lab workflow</a:t>
            </a:r>
          </a:p>
          <a:p>
            <a:r>
              <a:rPr lang="en-US" dirty="0"/>
              <a:t>Isaac Lab RL policy optimization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2882D6-0B48-453A-B31D-60B9EFD7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 w="28575"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Groot N1: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Requires Trajectory Data, Video 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https://github.com/NVIDIA/Isaac-GR00T/blob/main/media/model-architecture.png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l-G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π0.5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Sensory Data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https://pi.website/blog/pi05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OCTO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Generalist Robotic Policy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🐙 Octo: An Open-Source Generalist Robot Policy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7241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F9AD4-CA0F-4D5B-A060-5AD0D12C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generate Trajectory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B8653F-9F42-41DB-8204-6792F5090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395857" cy="4351338"/>
          </a:xfrm>
        </p:spPr>
        <p:txBody>
          <a:bodyPr/>
          <a:lstStyle/>
          <a:p>
            <a:r>
              <a:rPr lang="en-US"/>
              <a:t>Classic: Real Robot „imitation learning“</a:t>
            </a:r>
          </a:p>
          <a:p>
            <a:r>
              <a:rPr lang="en-US"/>
              <a:t>Trajectory generators</a:t>
            </a:r>
          </a:p>
          <a:p>
            <a:r>
              <a:rPr lang="en-US"/>
              <a:t>Applied RL policies</a:t>
            </a:r>
          </a:p>
          <a:p>
            <a:r>
              <a:rPr lang="en-US"/>
              <a:t>Teaching sim. Robot with imitation learning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969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F2274-C6A9-4938-8B67-405AFEA5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Assemble a gripper to your robot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E20A8-1AB0-44F1-A7B0-47E269EB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382" y="2237874"/>
            <a:ext cx="4238625" cy="3810000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6C2F26B-C40F-494F-9F74-677B8399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912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noProof="0" dirty="0"/>
              <a:t>UI:</a:t>
            </a:r>
          </a:p>
          <a:p>
            <a:pPr marL="457200" lvl="1" indent="0">
              <a:buNone/>
            </a:pPr>
            <a:r>
              <a:rPr lang="en-US" dirty="0"/>
              <a:t>The Tool joins two articulation trees to one.</a:t>
            </a:r>
            <a:br>
              <a:rPr lang="en-US" dirty="0"/>
            </a:br>
            <a:r>
              <a:rPr lang="en-US" dirty="0"/>
              <a:t>Guides you how</a:t>
            </a:r>
          </a:p>
          <a:p>
            <a:pPr marL="457200" lvl="1" indent="0">
              <a:buNone/>
            </a:pPr>
            <a:endParaRPr lang="en-US" noProof="0" dirty="0"/>
          </a:p>
          <a:p>
            <a:pPr marL="514350" indent="-514350">
              <a:buFont typeface="+mj-lt"/>
              <a:buAutoNum type="arabicPeriod"/>
            </a:pPr>
            <a:r>
              <a:rPr lang="en-US" noProof="0" dirty="0"/>
              <a:t>Python API</a:t>
            </a:r>
            <a:br>
              <a:rPr lang="en-US" noProof="0" dirty="0"/>
            </a:br>
            <a:r>
              <a:rPr lang="en-US" sz="1800" noProof="0" dirty="0"/>
              <a:t>Code is created automatically from the UI. This can be reused for later automatically create a stage + assembly</a:t>
            </a:r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15E893-9C49-4929-A8DE-B4A0F8EF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458" y="2237874"/>
            <a:ext cx="325992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78FAB-6A39-44C4-8380-3ABF3E9C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Industrial Metaverse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4FB96A-9D0A-4F96-897E-64BCDA97D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1876" cy="4351338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</a:rPr>
              <a:t>Virtual Environment</a:t>
            </a:r>
          </a:p>
          <a:p>
            <a:r>
              <a:rPr lang="en-US" dirty="0">
                <a:ln w="3175">
                  <a:noFill/>
                </a:ln>
              </a:rPr>
              <a:t>Real-time Interaction and Collaboration</a:t>
            </a:r>
          </a:p>
          <a:p>
            <a:r>
              <a:rPr lang="en-US" dirty="0">
                <a:ln w="3175">
                  <a:noFill/>
                </a:ln>
              </a:rPr>
              <a:t>Purpose can span the Design, Simulation, Observation or Replay </a:t>
            </a:r>
            <a:br>
              <a:rPr lang="en-US" dirty="0">
                <a:ln w="3175">
                  <a:noFill/>
                </a:ln>
              </a:rPr>
            </a:br>
            <a:r>
              <a:rPr lang="en-US" dirty="0">
                <a:ln w="3175">
                  <a:noFill/>
                </a:ln>
              </a:rPr>
              <a:t>of arbitrary Objects and Processes in any Industry</a:t>
            </a:r>
          </a:p>
          <a:p>
            <a:r>
              <a:rPr lang="en-US" dirty="0">
                <a:ln w="3175">
                  <a:noFill/>
                </a:ln>
              </a:rPr>
              <a:t>The </a:t>
            </a:r>
            <a:r>
              <a:rPr lang="en-US" i="1" dirty="0">
                <a:ln w="3175">
                  <a:noFill/>
                </a:ln>
              </a:rPr>
              <a:t>NVIDIA</a:t>
            </a:r>
            <a:r>
              <a:rPr lang="en-US" dirty="0">
                <a:ln w="3175">
                  <a:noFill/>
                </a:ln>
              </a:rPr>
              <a:t> </a:t>
            </a:r>
            <a:r>
              <a:rPr lang="en-US" i="1" dirty="0">
                <a:ln w="3175">
                  <a:noFill/>
                </a:ln>
              </a:rPr>
              <a:t>Omniverse </a:t>
            </a:r>
            <a:r>
              <a:rPr lang="en-US" dirty="0">
                <a:ln w="3175">
                  <a:noFill/>
                </a:ln>
              </a:rPr>
              <a:t>platform</a:t>
            </a:r>
            <a:r>
              <a:rPr lang="en-US" i="1" dirty="0">
                <a:ln w="3175">
                  <a:noFill/>
                </a:ln>
              </a:rPr>
              <a:t> </a:t>
            </a:r>
            <a:r>
              <a:rPr lang="en-US" dirty="0">
                <a:ln w="3175">
                  <a:noFill/>
                </a:ln>
              </a:rPr>
              <a:t>is optimized to run 3D physics Simulations in real-time on </a:t>
            </a:r>
            <a:r>
              <a:rPr lang="en-US" i="1" dirty="0">
                <a:ln w="3175">
                  <a:noFill/>
                </a:ln>
              </a:rPr>
              <a:t>NVIDIA RTX </a:t>
            </a:r>
            <a:r>
              <a:rPr lang="en-US" dirty="0">
                <a:ln w="3175">
                  <a:noFill/>
                </a:ln>
              </a:rPr>
              <a:t>Hardware</a:t>
            </a:r>
            <a:endParaRPr lang="en-US" i="1" dirty="0">
              <a:ln w="3175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49083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A8608-5568-438C-83EA-407326F7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72" y="3512680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5 min Break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21CAB1-222A-440F-BA32-F2C0F13E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5672"/>
            <a:ext cx="10515600" cy="1519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To be continued:</a:t>
            </a:r>
          </a:p>
          <a:p>
            <a:r>
              <a:rPr lang="en-US" dirty="0"/>
              <a:t>Practical Session: Pick &amp; Place</a:t>
            </a:r>
          </a:p>
          <a:p>
            <a:r>
              <a:rPr lang="en-US" dirty="0"/>
              <a:t>Movie Capture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CC39609-80EC-488C-8921-9C8AF54292CA}"/>
              </a:ext>
            </a:extLst>
          </p:cNvPr>
          <p:cNvSpPr txBox="1">
            <a:spLocks/>
          </p:cNvSpPr>
          <p:nvPr/>
        </p:nvSpPr>
        <p:spPr>
          <a:xfrm>
            <a:off x="838200" y="1057274"/>
            <a:ext cx="10515600" cy="2876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Until now:</a:t>
            </a:r>
          </a:p>
          <a:p>
            <a:r>
              <a:rPr lang="en-US" dirty="0"/>
              <a:t>Scene Architecture</a:t>
            </a:r>
          </a:p>
          <a:p>
            <a:r>
              <a:rPr lang="en-US" dirty="0"/>
              <a:t>Build your Scenario: Robot, Gripper, Controller, Environment</a:t>
            </a:r>
          </a:p>
          <a:p>
            <a:r>
              <a:rPr lang="en-US" dirty="0"/>
              <a:t>Debugging Tools:</a:t>
            </a:r>
          </a:p>
          <a:p>
            <a:pPr lvl="1"/>
            <a:r>
              <a:rPr lang="en-US" dirty="0"/>
              <a:t>Console, VS Code, UI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Motion Planning &amp; Motion Learning</a:t>
            </a:r>
          </a:p>
        </p:txBody>
      </p:sp>
    </p:spTree>
    <p:extLst>
      <p:ext uri="{BB962C8B-B14F-4D97-AF65-F5344CB8AC3E}">
        <p14:creationId xmlns:p14="http://schemas.microsoft.com/office/powerpoint/2010/main" val="871442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86327-DA15-428F-AA23-D6689185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 &amp; Place 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161050-CCA7-4980-8D13-4E777D9FB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7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new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robot from the workshop material:</a:t>
            </a:r>
          </a:p>
          <a:p>
            <a:pPr lvl="1"/>
            <a:r>
              <a:rPr lang="en-US" dirty="0"/>
              <a:t>Content -&gt; Workshop -&gt; Robots -&gt; IISY 15_Suction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graph logic/controller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script </a:t>
            </a:r>
            <a:r>
              <a:rPr lang="en-US" i="1" dirty="0"/>
              <a:t>assemble_pick_place.py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-&gt; Start the scene by hitting play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F39219-593C-4081-923A-D8E9570F4ED6}"/>
              </a:ext>
            </a:extLst>
          </p:cNvPr>
          <p:cNvSpPr txBox="1"/>
          <p:nvPr/>
        </p:nvSpPr>
        <p:spPr>
          <a:xfrm>
            <a:off x="5218889" y="6169709"/>
            <a:ext cx="6867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https://docs.omniverse.nvidia.com/isaacsim/latest/advanced_tutorials/tutorial_advanced_omnigraph_pickplace_controller.html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40BBAD-2882-4897-A005-136A4CDF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04" y="1997890"/>
            <a:ext cx="3940626" cy="364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8E09C1A-51AA-4289-ADFF-32575B05306B}"/>
              </a:ext>
            </a:extLst>
          </p:cNvPr>
          <p:cNvSpPr txBox="1"/>
          <p:nvPr/>
        </p:nvSpPr>
        <p:spPr>
          <a:xfrm>
            <a:off x="5803529" y="2399446"/>
            <a:ext cx="43925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900" dirty="0"/>
              <a:t>⚠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784639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EC108-2360-4128-A329-9D561D7B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&amp; Place Phases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78D8A0-12E3-4240-B3D6-31483FF3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16" y="1839693"/>
            <a:ext cx="11718388" cy="4351338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0: Move above the cube center at the ‘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end_effector_initial_height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’.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1: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</a:t>
            </a:r>
            <a:r>
              <a:rPr lang="en-US" i="1" dirty="0" err="1">
                <a:solidFill>
                  <a:srgbClr val="EEEEEE"/>
                </a:solidFill>
                <a:latin typeface="NVIDIA"/>
              </a:rPr>
              <a:t>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down to encircle the target cube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2: Wait for Robot’s inertia to settle.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3: </a:t>
            </a:r>
            <a:r>
              <a:rPr lang="en-US" dirty="0">
                <a:solidFill>
                  <a:srgbClr val="EEEEEE"/>
                </a:solidFill>
                <a:latin typeface="NVIDIA"/>
              </a:rPr>
              <a:t>C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lose grip.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4: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up again, keeping the grip tight (lifting the block).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5: Move the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toward the goal 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xy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, keeping the height constant.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6: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vertically toward goal height at the ‘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end_effector_initial_height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’.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7: Loosen the grip.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8: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up again at the ‘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end_effector_initial_height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’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Phase 9: Move </a:t>
            </a:r>
            <a:r>
              <a:rPr lang="en-US" b="0" i="1" dirty="0" err="1">
                <a:solidFill>
                  <a:srgbClr val="EEEEEE"/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towards the old 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NVIDIA"/>
              </a:rPr>
              <a:t>xy</a:t>
            </a:r>
            <a:r>
              <a:rPr lang="en-US" b="0" i="0" dirty="0">
                <a:solidFill>
                  <a:srgbClr val="EEEEEE"/>
                </a:solidFill>
                <a:effectLst/>
                <a:latin typeface="NVIDIA"/>
              </a:rPr>
              <a:t> position.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F05DC48-BF0A-4C50-BAB4-DAA7237DFCC4}"/>
              </a:ext>
            </a:extLst>
          </p:cNvPr>
          <p:cNvSpPr txBox="1"/>
          <p:nvPr/>
        </p:nvSpPr>
        <p:spPr>
          <a:xfrm>
            <a:off x="9931791" y="1204159"/>
            <a:ext cx="18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chemeClr val="tx2">
                    <a:lumMod val="75000"/>
                  </a:schemeClr>
                </a:solidFill>
                <a:effectLst/>
                <a:latin typeface="NVIDIA"/>
              </a:rPr>
              <a:t>ee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NVIDIA"/>
              </a:rPr>
              <a:t>...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NVIDIA"/>
              </a:rPr>
              <a:t>end_effector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33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8D433-840A-481B-B1C1-41645D96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Movie Capture Tool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7583-977B-40D1-AF97-CD60AA1AC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77862" cy="20254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Navigate to </a:t>
            </a:r>
            <a:br>
              <a:rPr lang="en-US" dirty="0"/>
            </a:br>
            <a:r>
              <a:rPr lang="en-US" dirty="0"/>
              <a:t>Window -&gt; Extensions Manager</a:t>
            </a:r>
            <a:br>
              <a:rPr lang="en-US" dirty="0"/>
            </a:br>
            <a:r>
              <a:rPr lang="en-US" dirty="0"/>
              <a:t>using the top-level menu</a:t>
            </a:r>
          </a:p>
          <a:p>
            <a:r>
              <a:rPr lang="en-US" dirty="0"/>
              <a:t>Search </a:t>
            </a:r>
            <a:r>
              <a:rPr lang="en-US" i="1" dirty="0"/>
              <a:t>Movie Capture </a:t>
            </a:r>
            <a:r>
              <a:rPr lang="en-US" dirty="0"/>
              <a:t>in the text field, to reveal the </a:t>
            </a:r>
            <a:r>
              <a:rPr lang="en-US" i="1" dirty="0" err="1"/>
              <a:t>omni.kit.window.movie_maker</a:t>
            </a:r>
            <a:r>
              <a:rPr lang="en-US" dirty="0"/>
              <a:t>.</a:t>
            </a:r>
          </a:p>
          <a:p>
            <a:r>
              <a:rPr lang="en-US" dirty="0"/>
              <a:t>Click the toggle to enable the extension.</a:t>
            </a:r>
          </a:p>
          <a:p>
            <a:endParaRPr lang="de-DE" dirty="0"/>
          </a:p>
        </p:txBody>
      </p:sp>
      <p:pic>
        <p:nvPicPr>
          <p:cNvPr id="5122" name="Picture 2" descr="Movie Capture — Omniverse Extensions">
            <a:extLst>
              <a:ext uri="{FF2B5EF4-FFF2-40B4-BE49-F238E27FC236}">
                <a16:creationId xmlns:a16="http://schemas.microsoft.com/office/drawing/2014/main" id="{A7C1EFB0-B564-4A10-87E5-68024E60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31" y="681037"/>
            <a:ext cx="3398423" cy="60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E7280C2-E139-4CEF-9BE8-5741C5C50005}"/>
              </a:ext>
            </a:extLst>
          </p:cNvPr>
          <p:cNvSpPr txBox="1">
            <a:spLocks/>
          </p:cNvSpPr>
          <p:nvPr/>
        </p:nvSpPr>
        <p:spPr>
          <a:xfrm>
            <a:off x="753300" y="3985968"/>
            <a:ext cx="4577862" cy="2025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extension in rendering -&gt; Movie Capture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412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4B4AD-A3D2-9A8E-37D0-C9C2A1E8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Movie Capture + simple Animation</a:t>
            </a:r>
          </a:p>
        </p:txBody>
      </p:sp>
      <p:pic>
        <p:nvPicPr>
          <p:cNvPr id="8" name="Onlinemedien 7" title="How to Create an Animation from Start to Finish in NVIDIA Omniverse">
            <a:hlinkClick r:id="" action="ppaction://media"/>
            <a:extLst>
              <a:ext uri="{FF2B5EF4-FFF2-40B4-BE49-F238E27FC236}">
                <a16:creationId xmlns:a16="http://schemas.microsoft.com/office/drawing/2014/main" id="{AC26B346-2241-4305-B67A-0BA942D7C2DE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20471" y="1690688"/>
            <a:ext cx="7551057" cy="42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4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163F-0673-41E7-AB55-CF6B94FC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Workshop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09C71BA-FD5E-41C4-BF08-C8707BF23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964" y="1460601"/>
            <a:ext cx="4914900" cy="491490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102A6DC-C340-4001-95F6-7EC734984CC5}"/>
              </a:ext>
            </a:extLst>
          </p:cNvPr>
          <p:cNvSpPr txBox="1"/>
          <p:nvPr/>
        </p:nvSpPr>
        <p:spPr>
          <a:xfrm>
            <a:off x="6525928" y="1828800"/>
            <a:ext cx="390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further questions mail us:</a:t>
            </a:r>
            <a:endParaRPr lang="en-US" sz="2400" b="1" dirty="0"/>
          </a:p>
          <a:p>
            <a:r>
              <a:rPr lang="en-US" sz="2400" b="1" dirty="0"/>
              <a:t>fabian.fichtl@hs-kempten.de</a:t>
            </a:r>
          </a:p>
          <a:p>
            <a:r>
              <a:rPr lang="en-US" sz="2400" b="1" dirty="0"/>
              <a:t>julian.zuern@hs-kempten.de</a:t>
            </a:r>
          </a:p>
        </p:txBody>
      </p:sp>
    </p:spTree>
    <p:extLst>
      <p:ext uri="{BB962C8B-B14F-4D97-AF65-F5344CB8AC3E}">
        <p14:creationId xmlns:p14="http://schemas.microsoft.com/office/powerpoint/2010/main" val="537203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18E31-033D-4473-AA25-7F201E6A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2334602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Ressources</a:t>
            </a:r>
            <a:r>
              <a:rPr lang="de-DE" dirty="0"/>
              <a:t> &amp; </a:t>
            </a:r>
            <a:r>
              <a:rPr lang="de-DE" dirty="0" err="1"/>
              <a:t>further</a:t>
            </a:r>
            <a:r>
              <a:rPr lang="de-DE" dirty="0"/>
              <a:t> Courses</a:t>
            </a:r>
          </a:p>
        </p:txBody>
      </p:sp>
    </p:spTree>
    <p:extLst>
      <p:ext uri="{BB962C8B-B14F-4D97-AF65-F5344CB8AC3E}">
        <p14:creationId xmlns:p14="http://schemas.microsoft.com/office/powerpoint/2010/main" val="38721198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53F95-F66E-46E6-A8D2-5A5ED094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Omniverse Glossary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23A45-2474-42A7-9C1B-C4D4EBCAD3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9753599" cy="4322762"/>
          </a:xfrm>
        </p:spPr>
        <p:txBody>
          <a:bodyPr/>
          <a:lstStyle/>
          <a:p>
            <a:r>
              <a:rPr lang="en-US" dirty="0">
                <a:hlinkClick r:id="rId2"/>
              </a:rPr>
              <a:t>Omniverse Glossary of Terms — Omniverse Developer Workstations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2002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EF881-EE78-4307-AD73-090E00F1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E9D31-3426-4762-8B63-F961AC2ED2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9100" y="1847850"/>
            <a:ext cx="11353799" cy="432276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Payload vs Reference: </a:t>
            </a:r>
            <a:br>
              <a:rPr lang="en-US" dirty="0"/>
            </a:br>
            <a:r>
              <a:rPr lang="de-DE" dirty="0"/>
              <a:t>https://forums.developer.nvidia.com/t/usd-payload-vs-reference-vs/252658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563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F94EE77-73BF-47B0-A537-56D9F7DCE518}"/>
              </a:ext>
            </a:extLst>
          </p:cNvPr>
          <p:cNvSpPr>
            <a:spLocks noGrp="1"/>
          </p:cNvSpPr>
          <p:nvPr/>
        </p:nvSpPr>
        <p:spPr>
          <a:xfrm>
            <a:off x="838200" y="5191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FF Fago Regular (Überschriften)"/>
                <a:ea typeface="+mj-ea"/>
                <a:cs typeface="+mj-cs"/>
              </a:defRPr>
            </a:lvl1pPr>
          </a:lstStyle>
          <a:p>
            <a:r>
              <a:rPr lang="en-US" dirty="0"/>
              <a:t>Joints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F70C407-8F34-48C4-A55F-9FB80A8E11CA}"/>
              </a:ext>
            </a:extLst>
          </p:cNvPr>
          <p:cNvSpPr>
            <a:spLocks noGrp="1"/>
          </p:cNvSpPr>
          <p:nvPr/>
        </p:nvSpPr>
        <p:spPr>
          <a:xfrm>
            <a:off x="838200" y="2016125"/>
            <a:ext cx="10515599" cy="432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47 Light Condensed  (Textkörper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https://nvidia-omniverse.github.io/PhysX/physx/5.3.0/_downloads/6acf3afb8f69452757e0e766b5a22978/implicitDrives.pdf</a:t>
            </a:r>
          </a:p>
        </p:txBody>
      </p:sp>
    </p:spTree>
    <p:extLst>
      <p:ext uri="{BB962C8B-B14F-4D97-AF65-F5344CB8AC3E}">
        <p14:creationId xmlns:p14="http://schemas.microsoft.com/office/powerpoint/2010/main" val="300473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60BE352A-B67C-49AD-A085-FE417482D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4283" l="8070" r="93428">
                        <a14:foregroundMark x1="8111" y1="32078" x2="8111" y2="32078"/>
                        <a14:foregroundMark x1="90890" y1="39701" x2="90890" y2="39701"/>
                        <a14:foregroundMark x1="93428" y1="23730" x2="93428" y2="23730"/>
                        <a14:foregroundMark x1="51414" y1="6806" x2="51414" y2="6806"/>
                        <a14:foregroundMark x1="27205" y1="56261" x2="27205" y2="56261"/>
                        <a14:foregroundMark x1="22005" y1="68875" x2="22005" y2="68875"/>
                        <a14:foregroundMark x1="36273" y1="86933" x2="36273" y2="86933"/>
                        <a14:foregroundMark x1="45300" y1="94283" x2="45300" y2="94283"/>
                        <a14:backgroundMark x1="50541" y1="3312" x2="55116" y2="7895"/>
                        <a14:backgroundMark x1="50915" y1="6534" x2="49126" y2="6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48588"/>
          <a:stretch/>
        </p:blipFill>
        <p:spPr bwMode="auto">
          <a:xfrm>
            <a:off x="2409824" y="1228185"/>
            <a:ext cx="7091829" cy="21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3EDE82C1-9417-4F50-A483-EC491DA7E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4283" l="8070" r="93428">
                        <a14:foregroundMark x1="8111" y1="32078" x2="8111" y2="32078"/>
                        <a14:foregroundMark x1="90890" y1="39701" x2="90890" y2="39701"/>
                        <a14:foregroundMark x1="93428" y1="23730" x2="93428" y2="23730"/>
                        <a14:foregroundMark x1="51414" y1="6806" x2="51414" y2="6806"/>
                        <a14:foregroundMark x1="27205" y1="56261" x2="27205" y2="56261"/>
                        <a14:foregroundMark x1="22005" y1="68875" x2="22005" y2="68875"/>
                        <a14:foregroundMark x1="36273" y1="86933" x2="36273" y2="86933"/>
                        <a14:foregroundMark x1="45300" y1="94283" x2="45300" y2="94283"/>
                        <a14:backgroundMark x1="50541" y1="3312" x2="55116" y2="7895"/>
                        <a14:backgroundMark x1="50915" y1="6534" x2="49126" y2="6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438" b="35403"/>
          <a:stretch/>
        </p:blipFill>
        <p:spPr bwMode="auto">
          <a:xfrm>
            <a:off x="2409824" y="3400425"/>
            <a:ext cx="7091829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C0583444-CCDB-46C4-A83C-31B771EC3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4283" l="8070" r="93428">
                        <a14:foregroundMark x1="8111" y1="32078" x2="8111" y2="32078"/>
                        <a14:foregroundMark x1="90890" y1="39701" x2="90890" y2="39701"/>
                        <a14:foregroundMark x1="93428" y1="23730" x2="93428" y2="23730"/>
                        <a14:foregroundMark x1="51414" y1="6806" x2="51414" y2="6806"/>
                        <a14:foregroundMark x1="27205" y1="56261" x2="27205" y2="56261"/>
                        <a14:foregroundMark x1="22005" y1="68875" x2="22005" y2="68875"/>
                        <a14:foregroundMark x1="36273" y1="86933" x2="36273" y2="86933"/>
                        <a14:foregroundMark x1="45300" y1="94283" x2="45300" y2="94283"/>
                        <a14:backgroundMark x1="50541" y1="3312" x2="55116" y2="7895"/>
                        <a14:backgroundMark x1="50915" y1="6534" x2="49126" y2="6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88" b="22553"/>
          <a:stretch/>
        </p:blipFill>
        <p:spPr bwMode="auto">
          <a:xfrm>
            <a:off x="2409823" y="4257675"/>
            <a:ext cx="7091829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6ABF8B-A041-4E27-BE63-F4A8EA43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Omniverse Architecture</a:t>
            </a:r>
          </a:p>
        </p:txBody>
      </p:sp>
      <p:pic>
        <p:nvPicPr>
          <p:cNvPr id="4" name="Picture 4" descr="A Look at Omniverse Kit, Nvidia's Metaverse SDK - The New Stack">
            <a:extLst>
              <a:ext uri="{FF2B5EF4-FFF2-40B4-BE49-F238E27FC236}">
                <a16:creationId xmlns:a16="http://schemas.microsoft.com/office/drawing/2014/main" id="{99FAAE47-05DB-44AF-BF2B-C5B7825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4283" l="8070" r="93428">
                        <a14:foregroundMark x1="8111" y1="32078" x2="8111" y2="32078"/>
                        <a14:foregroundMark x1="90890" y1="39701" x2="90890" y2="39701"/>
                        <a14:foregroundMark x1="93428" y1="23730" x2="93428" y2="23730"/>
                        <a14:foregroundMark x1="51414" y1="6806" x2="51414" y2="6806"/>
                        <a14:foregroundMark x1="27205" y1="56261" x2="27205" y2="56261"/>
                        <a14:foregroundMark x1="22005" y1="68875" x2="22005" y2="68875"/>
                        <a14:foregroundMark x1="36273" y1="86933" x2="36273" y2="86933"/>
                        <a14:foregroundMark x1="45300" y1="94283" x2="45300" y2="94283"/>
                        <a14:backgroundMark x1="50541" y1="3312" x2="55116" y2="7895"/>
                        <a14:backgroundMark x1="50915" y1="6534" x2="49126" y2="6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51"/>
          <a:stretch/>
        </p:blipFill>
        <p:spPr bwMode="auto">
          <a:xfrm>
            <a:off x="2409824" y="5130799"/>
            <a:ext cx="7091829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E23B1B6-93DB-4FA0-BE77-E77E89E5C072}"/>
              </a:ext>
            </a:extLst>
          </p:cNvPr>
          <p:cNvSpPr/>
          <p:nvPr/>
        </p:nvSpPr>
        <p:spPr>
          <a:xfrm>
            <a:off x="4509974" y="2418513"/>
            <a:ext cx="1291871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75E59E-C243-475F-A6CB-DD0D897CA20E}"/>
              </a:ext>
            </a:extLst>
          </p:cNvPr>
          <p:cNvSpPr/>
          <p:nvPr/>
        </p:nvSpPr>
        <p:spPr>
          <a:xfrm>
            <a:off x="2987915" y="3747028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875BA1-D8B5-4F31-9CF9-8C0F9D2C1F2E}"/>
              </a:ext>
            </a:extLst>
          </p:cNvPr>
          <p:cNvSpPr/>
          <p:nvPr/>
        </p:nvSpPr>
        <p:spPr>
          <a:xfrm>
            <a:off x="2987915" y="549323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06E003-15F4-471C-BE86-2B6C7D30147B}"/>
              </a:ext>
            </a:extLst>
          </p:cNvPr>
          <p:cNvSpPr/>
          <p:nvPr/>
        </p:nvSpPr>
        <p:spPr>
          <a:xfrm>
            <a:off x="4509974" y="5494580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BE2893-BC48-4E9A-BAC0-EF13C605AE36}"/>
              </a:ext>
            </a:extLst>
          </p:cNvPr>
          <p:cNvSpPr/>
          <p:nvPr/>
        </p:nvSpPr>
        <p:spPr>
          <a:xfrm>
            <a:off x="2987915" y="592921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0603D65-D314-411F-A8DD-7092904DA787}"/>
              </a:ext>
            </a:extLst>
          </p:cNvPr>
          <p:cNvSpPr/>
          <p:nvPr/>
        </p:nvSpPr>
        <p:spPr>
          <a:xfrm>
            <a:off x="6167324" y="2020520"/>
            <a:ext cx="1291871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65A7AD5-B265-4D3E-BF17-1D3CE63194BC}"/>
              </a:ext>
            </a:extLst>
          </p:cNvPr>
          <p:cNvSpPr/>
          <p:nvPr/>
        </p:nvSpPr>
        <p:spPr>
          <a:xfrm>
            <a:off x="4509974" y="592435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C6ED0AA-67D0-4E39-AA35-BA18C5A4377F}"/>
              </a:ext>
            </a:extLst>
          </p:cNvPr>
          <p:cNvSpPr/>
          <p:nvPr/>
        </p:nvSpPr>
        <p:spPr>
          <a:xfrm>
            <a:off x="6032033" y="549323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061BFF7-1ECA-44B5-B74C-17957C3B1715}"/>
              </a:ext>
            </a:extLst>
          </p:cNvPr>
          <p:cNvSpPr/>
          <p:nvPr/>
        </p:nvSpPr>
        <p:spPr>
          <a:xfrm>
            <a:off x="7554092" y="5493235"/>
            <a:ext cx="1419358" cy="2704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3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575FC-7E27-4DFC-8CE3-914F1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URDF Import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35A46-BF83-40C2-A6EE-667DD6EA88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801349" cy="4322762"/>
          </a:xfrm>
        </p:spPr>
        <p:txBody>
          <a:bodyPr/>
          <a:lstStyle/>
          <a:p>
            <a:r>
              <a:rPr lang="de-DE" dirty="0"/>
              <a:t>https://docs.isaacsim.omniverse.nvidia.com/4.5.0/robot_setup/ext_isaacsim_asset_importer_urdf.html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419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05C70-A04D-4070-A945-A8A00258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Gripper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093A25-9E6B-4490-90A1-4C7DCB591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515599" cy="4322762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>
                <a:hlinkClick r:id="rId2"/>
              </a:rPr>
              <a:t>https://docs.isaacsim.omniverse.nvidia.com/latest/robot_setup/assemble_robots.html</a:t>
            </a:r>
            <a:r>
              <a:rPr lang="en-US" noProof="0" dirty="0"/>
              <a:t> </a:t>
            </a:r>
          </a:p>
          <a:p>
            <a:r>
              <a:rPr lang="en-US" noProof="0" dirty="0">
                <a:hlinkClick r:id="rId3"/>
              </a:rPr>
              <a:t>https://docs.isaacsim.omniverse.nvidia.com/latest/robot_simulation/ext_isaacsim_robot_surface_gripper.html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noProof="0" dirty="0" err="1"/>
              <a:t>cobotta</a:t>
            </a:r>
            <a:r>
              <a:rPr lang="en-US" noProof="0" dirty="0"/>
              <a:t> demo und </a:t>
            </a:r>
            <a:r>
              <a:rPr lang="en-US" noProof="0" dirty="0" err="1"/>
              <a:t>anschließend</a:t>
            </a:r>
            <a:r>
              <a:rPr lang="en-US" noProof="0" dirty="0"/>
              <a:t> </a:t>
            </a:r>
            <a:r>
              <a:rPr lang="en-US" noProof="0" dirty="0" err="1"/>
              <a:t>mit</a:t>
            </a:r>
            <a:r>
              <a:rPr lang="en-US" noProof="0" dirty="0"/>
              <a:t> </a:t>
            </a:r>
            <a:r>
              <a:rPr lang="en-US" noProof="0" dirty="0" err="1"/>
              <a:t>iisy</a:t>
            </a:r>
            <a:endParaRPr lang="en-US" noProof="0" dirty="0"/>
          </a:p>
          <a:p>
            <a:r>
              <a:rPr lang="en-US" noProof="0" dirty="0">
                <a:hlinkClick r:id="rId4"/>
              </a:rPr>
              <a:t>https://docs.isaacsim.omniverse.nvidia.com/latest/robot_setup/import_manipulator.html</a:t>
            </a:r>
            <a:r>
              <a:rPr lang="en-US" noProof="0" dirty="0"/>
              <a:t> </a:t>
            </a:r>
          </a:p>
          <a:p>
            <a:r>
              <a:rPr lang="en-US" noProof="0" dirty="0">
                <a:hlinkClick r:id="rId5"/>
              </a:rPr>
              <a:t>https://docs.isaacsim.omniverse.nvidia.com/latest/manipulators/manipulators_configure_rmpflow_denso.html#isaac-sim-app-tutorial-configure-rmpflow-denso</a:t>
            </a:r>
            <a:r>
              <a:rPr lang="en-US" noProof="0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85173D-5586-4247-98FA-520DC32A7B73}"/>
              </a:ext>
            </a:extLst>
          </p:cNvPr>
          <p:cNvSpPr txBox="1"/>
          <p:nvPr/>
        </p:nvSpPr>
        <p:spPr>
          <a:xfrm>
            <a:off x="5015548" y="5861734"/>
            <a:ext cx="6619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https://docs.isaacsim.omniverse.nvidia.com/latest/robot_setup/grasp_editor.html</a:t>
            </a:r>
          </a:p>
        </p:txBody>
      </p:sp>
    </p:spTree>
    <p:extLst>
      <p:ext uri="{BB962C8B-B14F-4D97-AF65-F5344CB8AC3E}">
        <p14:creationId xmlns:p14="http://schemas.microsoft.com/office/powerpoint/2010/main" val="35332367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0D73-71CF-4A64-BF08-4E147070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Roboter</a:t>
            </a:r>
            <a:r>
              <a:rPr lang="en-US" noProof="0" dirty="0"/>
              <a:t> </a:t>
            </a:r>
            <a:r>
              <a:rPr lang="en-US" noProof="0" dirty="0" err="1"/>
              <a:t>konfiguration</a:t>
            </a:r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9BF0D9-8C17-49D6-970E-DF9EF0BBD5A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515599" cy="4322762"/>
          </a:xfrm>
        </p:spPr>
        <p:txBody>
          <a:bodyPr/>
          <a:lstStyle/>
          <a:p>
            <a:r>
              <a:rPr lang="en-US" noProof="0" dirty="0">
                <a:hlinkClick r:id="rId2"/>
              </a:rPr>
              <a:t>https://docs.omniverse.nvidia.com/isaacsim/latest/advanced_tutorials/tutorial_configure_rmpflow_denso.html</a:t>
            </a:r>
            <a:endParaRPr lang="en-US" noProof="0" dirty="0"/>
          </a:p>
          <a:p>
            <a:pPr marL="0" indent="0">
              <a:buNone/>
            </a:pP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Articulation Root</a:t>
            </a:r>
            <a:br>
              <a:rPr lang="en-US" noProof="0" dirty="0"/>
            </a:br>
            <a:r>
              <a:rPr lang="en-US" noProof="0" dirty="0"/>
              <a:t>-&gt; Mobil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stationär</a:t>
            </a:r>
            <a:endParaRPr lang="en-US" noProof="0" dirty="0"/>
          </a:p>
          <a:p>
            <a:r>
              <a:rPr lang="en-US" noProof="0" dirty="0">
                <a:hlinkClick r:id="rId3"/>
              </a:rPr>
              <a:t>https://docs.omniverse.nvidia.com/extensions/latest/ext_physics/articulations.html</a:t>
            </a:r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150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E750-8AC3-4AC5-92EE-A40D2188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Inverse Kinematics solver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BE6266-CB4D-4FD5-857B-431C3C7BFA4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noProof="0" dirty="0">
                <a:effectLst/>
                <a:latin typeface="Segoe UI" panose="020B0502040204020203" pitchFamily="34" charset="0"/>
                <a:hlinkClick r:id="rId2"/>
              </a:rPr>
              <a:t>https://isaac-sim.github.io/IsaacLab/main/source/tutorials/05_controllers/run_diff_ik.html</a:t>
            </a:r>
            <a:r>
              <a:rPr lang="en-US" noProof="0" dirty="0">
                <a:effectLst/>
                <a:latin typeface="Segoe UI" panose="020B0502040204020203" pitchFamily="34" charset="0"/>
              </a:rPr>
              <a:t>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2638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0D73-71CF-4A64-BF08-4E147070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MoveIt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15482C-DD4C-4AA5-A87E-704B9BA76A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515599" cy="4322762"/>
          </a:xfrm>
        </p:spPr>
        <p:txBody>
          <a:bodyPr/>
          <a:lstStyle/>
          <a:p>
            <a:r>
              <a:rPr lang="en-US" noProof="0" dirty="0">
                <a:hlinkClick r:id="rId2"/>
              </a:rPr>
              <a:t>https://moveit.picknik.ai/main/index.html</a:t>
            </a:r>
            <a:r>
              <a:rPr lang="en-US" noProof="0" dirty="0"/>
              <a:t> </a:t>
            </a:r>
          </a:p>
          <a:p>
            <a:r>
              <a:rPr lang="en-US" noProof="0" dirty="0">
                <a:hlinkClick r:id="rId3"/>
              </a:rPr>
              <a:t>https://moveit.picknik.ai/main/doc/concepts/concepts.html</a:t>
            </a:r>
            <a:r>
              <a:rPr lang="en-US" noProof="0" dirty="0"/>
              <a:t>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9244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0D73-71CF-4A64-BF08-4E147070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Cumotion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15482C-DD4C-4AA5-A87E-704B9BA76A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10515599" cy="4322762"/>
          </a:xfrm>
        </p:spPr>
        <p:txBody>
          <a:bodyPr/>
          <a:lstStyle/>
          <a:p>
            <a:r>
              <a:rPr lang="en-US" noProof="0" dirty="0">
                <a:hlinkClick r:id="rId2"/>
              </a:rPr>
              <a:t>https://nvidia-isaac-ros.github.io/concepts/manipulation/index.html#nvidia-cumotion</a:t>
            </a:r>
            <a:endParaRPr lang="en-US" noProof="0" dirty="0"/>
          </a:p>
          <a:p>
            <a:r>
              <a:rPr lang="en-US" b="0" i="0" u="none" strike="noStrike" noProof="0" dirty="0">
                <a:solidFill>
                  <a:srgbClr val="76B900"/>
                </a:solidFill>
                <a:effectLst/>
                <a:latin typeface="Lato" panose="020B0604020202020204" pitchFamily="34" charset="0"/>
                <a:hlinkClick r:id="rId3"/>
              </a:rPr>
              <a:t>Isaac Manipulator</a:t>
            </a:r>
            <a:r>
              <a:rPr lang="en-US" b="0" i="0" noProof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consists of a set of components and </a:t>
            </a:r>
            <a:r>
              <a:rPr lang="en-US" b="0" i="0" u="none" strike="noStrike" noProof="0" dirty="0">
                <a:solidFill>
                  <a:srgbClr val="76B900"/>
                </a:solidFill>
                <a:effectLst/>
                <a:latin typeface="Lato" panose="020B0604020202020204" pitchFamily="34" charset="0"/>
                <a:hlinkClick r:id="rId4"/>
              </a:rPr>
              <a:t>reference workflows</a:t>
            </a:r>
            <a:r>
              <a:rPr lang="en-US" b="0" i="0" noProof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for advanced perception-driven manipulation. These components include state-of-the-art packages for </a:t>
            </a:r>
            <a:r>
              <a:rPr lang="en-US" b="0" i="0" u="none" strike="noStrike" noProof="0" dirty="0">
                <a:solidFill>
                  <a:srgbClr val="76B900"/>
                </a:solidFill>
                <a:effectLst/>
                <a:latin typeface="Lato" panose="020B0604020202020204" pitchFamily="34" charset="0"/>
                <a:hlinkClick r:id="rId5"/>
              </a:rPr>
              <a:t>object detection</a:t>
            </a:r>
            <a:r>
              <a:rPr lang="en-US" b="0" i="0" noProof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and </a:t>
            </a:r>
            <a:r>
              <a:rPr lang="en-US" b="0" i="0" u="none" strike="noStrike" noProof="0" dirty="0">
                <a:solidFill>
                  <a:srgbClr val="76B900"/>
                </a:solidFill>
                <a:effectLst/>
                <a:latin typeface="Lato" panose="020B0604020202020204" pitchFamily="34" charset="0"/>
                <a:hlinkClick r:id="rId6"/>
              </a:rPr>
              <a:t>object pose estimation</a:t>
            </a:r>
            <a:r>
              <a:rPr lang="en-US" b="0" i="0" noProof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as well as obstacle-aware motion generation</a:t>
            </a:r>
            <a:r>
              <a:rPr lang="en-US" noProof="0" dirty="0">
                <a:solidFill>
                  <a:srgbClr val="404040"/>
                </a:solidFill>
                <a:latin typeface="Lato" panose="020B0604020202020204" pitchFamily="34" charset="0"/>
              </a:rPr>
              <a:t>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05010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53F95-F66E-46E6-A8D2-5A5ED094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Space 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23A45-2474-42A7-9C1B-C4D4EBCAD3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62138"/>
            <a:ext cx="9753599" cy="4322762"/>
          </a:xfrm>
        </p:spPr>
        <p:txBody>
          <a:bodyPr/>
          <a:lstStyle/>
          <a:p>
            <a:r>
              <a:rPr lang="en-US" noProof="0" dirty="0">
                <a:hlinkClick r:id="rId2"/>
              </a:rPr>
              <a:t>https://isaac-sim.github.io/IsaacLab/main/source/tutorials/05_controllers/run_diff_ik.html</a:t>
            </a:r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3734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BC2E1-C1B2-4BF9-BD66-BC4858CB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Self paced Courses: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E439D4-49B0-4091-A733-1D53115A41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862138"/>
            <a:ext cx="10296524" cy="4322762"/>
          </a:xfrm>
        </p:spPr>
        <p:txBody>
          <a:bodyPr>
            <a:normAutofit/>
          </a:bodyPr>
          <a:lstStyle/>
          <a:p>
            <a:r>
              <a:rPr lang="en-US" sz="1600" noProof="0" dirty="0">
                <a:hlinkClick r:id="rId2"/>
              </a:rPr>
              <a:t>https://learn.nvidia.com/courses/course?course_id=course-v1:DLI+S-OV-31+V1&amp;unit=block-v1:DLI+S-OV-31+V1+type@vertical+block@bd7da7c3339a42c69f073ca845778391</a:t>
            </a:r>
            <a:r>
              <a:rPr lang="en-US" sz="1600" noProof="0" dirty="0"/>
              <a:t> </a:t>
            </a:r>
          </a:p>
          <a:p>
            <a:r>
              <a:rPr lang="en-US" sz="1600" noProof="0" dirty="0"/>
              <a:t> </a:t>
            </a:r>
            <a:r>
              <a:rPr lang="en-US" sz="1600" noProof="0" dirty="0">
                <a:hlinkClick r:id="rId3"/>
              </a:rPr>
              <a:t>https://learn.nvidia.com/courses/course-detail?course_id=course-v1:DLI+S-OV-31+V1</a:t>
            </a:r>
            <a:endParaRPr lang="en-US" sz="1600" noProof="0" dirty="0"/>
          </a:p>
          <a:p>
            <a:r>
              <a:rPr lang="en-US" sz="1600" noProof="0" dirty="0">
                <a:hlinkClick r:id="rId4"/>
              </a:rPr>
              <a:t>https://learn.nvidia.com/courses/course-detail?course_id=course-v1:DLI+S-OV-15+V1</a:t>
            </a:r>
            <a:endParaRPr lang="en-US" sz="1600" noProof="0" dirty="0"/>
          </a:p>
          <a:p>
            <a:r>
              <a:rPr lang="en-US" sz="1600" noProof="0" dirty="0">
                <a:hlinkClick r:id="rId5"/>
              </a:rPr>
              <a:t>https://learn.nvidia.com/courses/course-detail?course_id=course-v1:DLI+S-OV-27+V1</a:t>
            </a:r>
            <a:endParaRPr lang="en-US" sz="1600" noProof="0" dirty="0"/>
          </a:p>
          <a:p>
            <a:r>
              <a:rPr lang="en-US" sz="1600" noProof="0" dirty="0">
                <a:hlinkClick r:id="rId6"/>
              </a:rPr>
              <a:t>https://learn.nvidia.com/courses/course-detail?course_id=course-v1:DLI+S-OV-29+V1</a:t>
            </a:r>
            <a:endParaRPr lang="en-US" sz="1600" noProof="0" dirty="0"/>
          </a:p>
          <a:p>
            <a:r>
              <a:rPr lang="en-US" sz="1600" noProof="0" dirty="0">
                <a:hlinkClick r:id="rId7"/>
              </a:rPr>
              <a:t>https://learn.nvidia.com/courses/course-detail?course_id=course-v1:DLI+S-OV-20+V1</a:t>
            </a:r>
            <a:endParaRPr lang="en-US" sz="1600" noProof="0" dirty="0"/>
          </a:p>
          <a:p>
            <a:r>
              <a:rPr lang="en-US" sz="1600" noProof="0" dirty="0">
                <a:hlinkClick r:id="rId8"/>
              </a:rPr>
              <a:t>https://learn.nvidia.com/courses/course-detail?course_id=course-v1:DLI+S-OV-28+V1</a:t>
            </a:r>
            <a:endParaRPr lang="en-US" sz="1600" noProof="0" dirty="0"/>
          </a:p>
          <a:p>
            <a:r>
              <a:rPr lang="en-US" sz="1600" noProof="0" dirty="0"/>
              <a:t>https://academy.nvidia.com/en/course/nvidia-ai-enterprise-administration/?cm=55144</a:t>
            </a:r>
          </a:p>
        </p:txBody>
      </p:sp>
    </p:spTree>
    <p:extLst>
      <p:ext uri="{BB962C8B-B14F-4D97-AF65-F5344CB8AC3E}">
        <p14:creationId xmlns:p14="http://schemas.microsoft.com/office/powerpoint/2010/main" val="2417155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LIDO_APP_VERSION" val="1.16.0.6404"/>
  <p:tag name="SLIDO_PRESENTATION_ID" val="3d5862b2-4e30-42bd-ac52-f88e5fe59e50"/>
  <p:tag name="SLIDO_EVENT_UUID" val="909246e6-6b32-4ef7-a3ef-cb332099b45d"/>
  <p:tag name="SLIDO_EVENT_SECTION_UUID" val="f75d886f-d1cf-43e2-bd41-5fa904a712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enutzerdefiniertes Design">
  <a:themeElements>
    <a:clrScheme name="IPI Vorlage">
      <a:dk1>
        <a:srgbClr val="182D58"/>
      </a:dk1>
      <a:lt1>
        <a:sysClr val="window" lastClr="FFFFFF"/>
      </a:lt1>
      <a:dk2>
        <a:srgbClr val="29618B"/>
      </a:dk2>
      <a:lt2>
        <a:srgbClr val="BED8EC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aster IPI">
      <a:majorFont>
        <a:latin typeface="FF Fago Regular"/>
        <a:ea typeface=""/>
        <a:cs typeface=""/>
      </a:majorFont>
      <a:minorFont>
        <a:latin typeface="Frutiger LT 47 Light Condensed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>
            <a:solidFill>
              <a:srgbClr val="1A254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57735B5E7EB404C83E7D334069A61A7" ma:contentTypeVersion="5" ma:contentTypeDescription="Ein neues Dokument erstellen." ma:contentTypeScope="" ma:versionID="f288c8e94df0d73034cc68bcfb3b03d9">
  <xsd:schema xmlns:xsd="http://www.w3.org/2001/XMLSchema" xmlns:xs="http://www.w3.org/2001/XMLSchema" xmlns:p="http://schemas.microsoft.com/office/2006/metadata/properties" xmlns:ns3="ac399972-df4f-4909-9597-cf21f92bc40d" targetNamespace="http://schemas.microsoft.com/office/2006/metadata/properties" ma:root="true" ma:fieldsID="064f6bca5d4d122a4abc7274d927798d" ns3:_="">
    <xsd:import namespace="ac399972-df4f-4909-9597-cf21f92bc4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399972-df4f-4909-9597-cf21f92bc4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8AE897-7196-45EF-9E2A-951AC4E12B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399972-df4f-4909-9597-cf21f92bc4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206F65-6EEA-4B36-A789-6B49C815CD3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c399972-df4f-4909-9597-cf21f92bc40d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2B2C99C-4620-4E42-B770-3C69FB6303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4087</Words>
  <Application>Microsoft Office PowerPoint</Application>
  <PresentationFormat>Breitbild</PresentationFormat>
  <Paragraphs>654</Paragraphs>
  <Slides>97</Slides>
  <Notes>22</Notes>
  <HiddenSlides>1</HiddenSlides>
  <MMClips>5</MMClips>
  <ScaleCrop>false</ScaleCrop>
  <HeadingPairs>
    <vt:vector size="8" baseType="variant">
      <vt:variant>
        <vt:lpstr>Verwendete Schriftarten</vt:lpstr>
      </vt:variant>
      <vt:variant>
        <vt:i4>15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15" baseType="lpstr">
      <vt:lpstr>-apple-system</vt:lpstr>
      <vt:lpstr>Aptos</vt:lpstr>
      <vt:lpstr>Arial</vt:lpstr>
      <vt:lpstr>berkeleyMono</vt:lpstr>
      <vt:lpstr>Courier New</vt:lpstr>
      <vt:lpstr>FF Fago Regular (Überschriften)</vt:lpstr>
      <vt:lpstr>Frutiger LT 47 Light Condensed </vt:lpstr>
      <vt:lpstr>Frutiger LT 47 Light Condensed  (Textkörper)</vt:lpstr>
      <vt:lpstr>Imprint MT Shadow</vt:lpstr>
      <vt:lpstr>inherit</vt:lpstr>
      <vt:lpstr>Lato</vt:lpstr>
      <vt:lpstr>NVIDIA</vt:lpstr>
      <vt:lpstr>Segoe UI</vt:lpstr>
      <vt:lpstr>Times New Roman</vt:lpstr>
      <vt:lpstr>Wingdings</vt:lpstr>
      <vt:lpstr>Benutzerdefiniertes Design</vt:lpstr>
      <vt:lpstr>Office Theme</vt:lpstr>
      <vt:lpstr>think-cell Folie</vt:lpstr>
      <vt:lpstr>Omniverse Base Workshop 1  KUKA X IPI</vt:lpstr>
      <vt:lpstr>Trainer  Introduction</vt:lpstr>
      <vt:lpstr>Institut für Produktion und Informatik</vt:lpstr>
      <vt:lpstr>Introduction round</vt:lpstr>
      <vt:lpstr>Agenda Tag 1:</vt:lpstr>
      <vt:lpstr>Agenda Tag 2:</vt:lpstr>
      <vt:lpstr>Introduction to Omniverse</vt:lpstr>
      <vt:lpstr>Concept: Industrial Metaverse</vt:lpstr>
      <vt:lpstr>Omniverse Architecture</vt:lpstr>
      <vt:lpstr>Nucleus – The Omniverse Database</vt:lpstr>
      <vt:lpstr>NVIDIA Isaac Ecosystem</vt:lpstr>
      <vt:lpstr>Universal scene description</vt:lpstr>
      <vt:lpstr>Interacting with USD (in Omniverse scene)</vt:lpstr>
      <vt:lpstr>Robot Data formats</vt:lpstr>
      <vt:lpstr>PowerPoint-Präsentation</vt:lpstr>
      <vt:lpstr>NVIDIA PhysX</vt:lpstr>
      <vt:lpstr>Omniverse Stage</vt:lpstr>
      <vt:lpstr>5 min Break</vt:lpstr>
      <vt:lpstr>Hands on!</vt:lpstr>
      <vt:lpstr>Getting started:</vt:lpstr>
      <vt:lpstr>Standard Layout</vt:lpstr>
      <vt:lpstr>How-to: Viewport Navigation</vt:lpstr>
      <vt:lpstr>Scene Prep tools (extensions)</vt:lpstr>
      <vt:lpstr>How-to: Add Physics Scene</vt:lpstr>
      <vt:lpstr>Asset Store</vt:lpstr>
      <vt:lpstr>How-to: Use Asset Store</vt:lpstr>
      <vt:lpstr>How-to: Manipulation in Viewport</vt:lpstr>
      <vt:lpstr>How-to: Add Rigid-body &amp; Collider</vt:lpstr>
      <vt:lpstr>Asset Store</vt:lpstr>
      <vt:lpstr>Assemble the first self-built Robot</vt:lpstr>
      <vt:lpstr>How-to: Add Cylinder</vt:lpstr>
      <vt:lpstr>How-to: Add Joint</vt:lpstr>
      <vt:lpstr>How-to: Adjust Joint and Add Drive</vt:lpstr>
      <vt:lpstr>How-to: Adjust Drive</vt:lpstr>
      <vt:lpstr>Assemble the first self-built Robot</vt:lpstr>
      <vt:lpstr>Rigid Bodies and Colliders</vt:lpstr>
      <vt:lpstr>Robot assembly</vt:lpstr>
      <vt:lpstr>Joint types and properties</vt:lpstr>
      <vt:lpstr>Joints</vt:lpstr>
      <vt:lpstr>Joint types and properties</vt:lpstr>
      <vt:lpstr>10 min Break</vt:lpstr>
      <vt:lpstr>How-to: Starting with a real Robot</vt:lpstr>
      <vt:lpstr>Robot import Tools</vt:lpstr>
      <vt:lpstr>Robot Description Editor</vt:lpstr>
      <vt:lpstr>Sphere Approximation  Result</vt:lpstr>
      <vt:lpstr>Lula Test Widget</vt:lpstr>
      <vt:lpstr>Lula Test Widget</vt:lpstr>
      <vt:lpstr>Sensors</vt:lpstr>
      <vt:lpstr>End of Day 1</vt:lpstr>
      <vt:lpstr>Omniverse Base Workshop 1  KUKA X IPI</vt:lpstr>
      <vt:lpstr>Review of Day 1</vt:lpstr>
      <vt:lpstr>Agenda Tag 2:</vt:lpstr>
      <vt:lpstr>Interacting with USD (in Omniverse scene)</vt:lpstr>
      <vt:lpstr>Scene Assembly</vt:lpstr>
      <vt:lpstr>Assemble Your Scene</vt:lpstr>
      <vt:lpstr>TODO click-anleitungen</vt:lpstr>
      <vt:lpstr>How-to: Add the Environment</vt:lpstr>
      <vt:lpstr>How-to: Add the Robot</vt:lpstr>
      <vt:lpstr>How-to: Add the Controller</vt:lpstr>
      <vt:lpstr>How-to: View the Controller</vt:lpstr>
      <vt:lpstr>Assemble Your Scene</vt:lpstr>
      <vt:lpstr>Save Scene</vt:lpstr>
      <vt:lpstr>Debugging Tools</vt:lpstr>
      <vt:lpstr>Debugging Tools</vt:lpstr>
      <vt:lpstr>Debugging Tools</vt:lpstr>
      <vt:lpstr>Manipulate the Scene by Python API</vt:lpstr>
      <vt:lpstr>Documentation</vt:lpstr>
      <vt:lpstr>Referencing Prims</vt:lpstr>
      <vt:lpstr>Materials &amp; physics Materials</vt:lpstr>
      <vt:lpstr>10 min Break</vt:lpstr>
      <vt:lpstr>Motion Planning Libraries</vt:lpstr>
      <vt:lpstr>Prerequisites for CuMotion with RMP</vt:lpstr>
      <vt:lpstr>PowerPoint-Präsentation</vt:lpstr>
      <vt:lpstr>IsaacLab Workflow – High Level</vt:lpstr>
      <vt:lpstr>PowerPoint-Präsentation</vt:lpstr>
      <vt:lpstr>Task Workflows in IsaacLab</vt:lpstr>
      <vt:lpstr>Integrating ML Models</vt:lpstr>
      <vt:lpstr>How to generate Trajectory Data</vt:lpstr>
      <vt:lpstr>Assemble a gripper to your robot</vt:lpstr>
      <vt:lpstr>5 min Break</vt:lpstr>
      <vt:lpstr>Pick &amp; Place Setup</vt:lpstr>
      <vt:lpstr>Pick &amp; Place Phases</vt:lpstr>
      <vt:lpstr>Movie Capture Tool</vt:lpstr>
      <vt:lpstr>Movie Capture + simple Animation</vt:lpstr>
      <vt:lpstr>Feedback Workshop</vt:lpstr>
      <vt:lpstr>Ressources &amp; further Courses</vt:lpstr>
      <vt:lpstr>Omniverse Glossary</vt:lpstr>
      <vt:lpstr>USD</vt:lpstr>
      <vt:lpstr>PowerPoint-Präsentation</vt:lpstr>
      <vt:lpstr>URDF Import</vt:lpstr>
      <vt:lpstr>Gripper</vt:lpstr>
      <vt:lpstr>Roboter konfiguration</vt:lpstr>
      <vt:lpstr>Inverse Kinematics solver</vt:lpstr>
      <vt:lpstr>MoveIt</vt:lpstr>
      <vt:lpstr>Cumotion</vt:lpstr>
      <vt:lpstr>Task Space Controller</vt:lpstr>
      <vt:lpstr>Self paced Courses: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strotenn</dc:creator>
  <cp:lastModifiedBy>Julian Zürn</cp:lastModifiedBy>
  <cp:revision>438</cp:revision>
  <dcterms:created xsi:type="dcterms:W3CDTF">2024-06-17T09:10:27Z</dcterms:created>
  <dcterms:modified xsi:type="dcterms:W3CDTF">2025-05-23T09:42:47Z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0x010100657735B5E7EB404C83E7D334069A61A7</vt:lpwstr>
  </property>
</Properties>
</file>